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0"/>
  </p:notesMasterIdLst>
  <p:sldIdLst>
    <p:sldId id="547" r:id="rId2"/>
    <p:sldId id="565" r:id="rId3"/>
    <p:sldId id="569" r:id="rId4"/>
    <p:sldId id="548" r:id="rId5"/>
    <p:sldId id="549" r:id="rId6"/>
    <p:sldId id="550" r:id="rId7"/>
    <p:sldId id="551" r:id="rId8"/>
    <p:sldId id="564" r:id="rId9"/>
    <p:sldId id="552" r:id="rId10"/>
    <p:sldId id="553" r:id="rId11"/>
    <p:sldId id="554" r:id="rId12"/>
    <p:sldId id="498" r:id="rId13"/>
    <p:sldId id="499" r:id="rId14"/>
    <p:sldId id="500" r:id="rId15"/>
    <p:sldId id="544" r:id="rId16"/>
    <p:sldId id="545" r:id="rId17"/>
    <p:sldId id="629" r:id="rId18"/>
    <p:sldId id="566" r:id="rId19"/>
    <p:sldId id="574" r:id="rId20"/>
    <p:sldId id="576" r:id="rId21"/>
    <p:sldId id="571" r:id="rId22"/>
    <p:sldId id="596" r:id="rId23"/>
    <p:sldId id="570" r:id="rId24"/>
    <p:sldId id="572" r:id="rId25"/>
    <p:sldId id="575" r:id="rId26"/>
    <p:sldId id="599" r:id="rId27"/>
    <p:sldId id="597" r:id="rId28"/>
    <p:sldId id="578" r:id="rId29"/>
    <p:sldId id="573" r:id="rId30"/>
    <p:sldId id="580" r:id="rId31"/>
    <p:sldId id="581" r:id="rId32"/>
    <p:sldId id="582" r:id="rId33"/>
    <p:sldId id="583" r:id="rId34"/>
    <p:sldId id="584" r:id="rId35"/>
    <p:sldId id="598" r:id="rId36"/>
    <p:sldId id="594" r:id="rId37"/>
    <p:sldId id="595" r:id="rId38"/>
    <p:sldId id="585" r:id="rId39"/>
    <p:sldId id="586" r:id="rId40"/>
    <p:sldId id="630" r:id="rId41"/>
    <p:sldId id="587" r:id="rId42"/>
    <p:sldId id="588" r:id="rId43"/>
    <p:sldId id="555" r:id="rId44"/>
    <p:sldId id="556" r:id="rId45"/>
    <p:sldId id="623" r:id="rId46"/>
    <p:sldId id="557" r:id="rId47"/>
    <p:sldId id="558" r:id="rId48"/>
    <p:sldId id="559" r:id="rId49"/>
    <p:sldId id="560" r:id="rId50"/>
    <p:sldId id="561" r:id="rId51"/>
    <p:sldId id="562" r:id="rId52"/>
    <p:sldId id="454" r:id="rId53"/>
    <p:sldId id="457" r:id="rId54"/>
    <p:sldId id="515" r:id="rId55"/>
    <p:sldId id="612" r:id="rId56"/>
    <p:sldId id="621" r:id="rId57"/>
    <p:sldId id="622" r:id="rId58"/>
    <p:sldId id="620" r:id="rId59"/>
    <p:sldId id="540" r:id="rId60"/>
    <p:sldId id="480" r:id="rId61"/>
    <p:sldId id="614" r:id="rId62"/>
    <p:sldId id="508" r:id="rId63"/>
    <p:sldId id="397" r:id="rId64"/>
    <p:sldId id="402" r:id="rId65"/>
    <p:sldId id="403" r:id="rId66"/>
    <p:sldId id="405" r:id="rId67"/>
    <p:sldId id="406" r:id="rId68"/>
    <p:sldId id="542" r:id="rId69"/>
    <p:sldId id="541" r:id="rId70"/>
    <p:sldId id="543" r:id="rId71"/>
    <p:sldId id="624" r:id="rId72"/>
    <p:sldId id="438" r:id="rId73"/>
    <p:sldId id="437" r:id="rId74"/>
    <p:sldId id="459" r:id="rId75"/>
    <p:sldId id="460" r:id="rId76"/>
    <p:sldId id="446" r:id="rId77"/>
    <p:sldId id="589" r:id="rId78"/>
    <p:sldId id="590" r:id="rId79"/>
    <p:sldId id="632" r:id="rId80"/>
    <p:sldId id="591" r:id="rId81"/>
    <p:sldId id="592" r:id="rId82"/>
    <p:sldId id="593" r:id="rId83"/>
    <p:sldId id="447" r:id="rId84"/>
    <p:sldId id="444" r:id="rId85"/>
    <p:sldId id="442" r:id="rId86"/>
    <p:sldId id="443" r:id="rId87"/>
    <p:sldId id="410" r:id="rId88"/>
    <p:sldId id="445" r:id="rId89"/>
    <p:sldId id="601" r:id="rId90"/>
    <p:sldId id="602" r:id="rId91"/>
    <p:sldId id="603" r:id="rId92"/>
    <p:sldId id="604" r:id="rId93"/>
    <p:sldId id="530" r:id="rId94"/>
    <p:sldId id="625" r:id="rId95"/>
    <p:sldId id="626" r:id="rId96"/>
    <p:sldId id="412" r:id="rId97"/>
    <p:sldId id="616" r:id="rId98"/>
    <p:sldId id="617" r:id="rId99"/>
    <p:sldId id="531" r:id="rId100"/>
    <p:sldId id="532" r:id="rId101"/>
    <p:sldId id="533" r:id="rId102"/>
    <p:sldId id="475" r:id="rId103"/>
    <p:sldId id="414" r:id="rId104"/>
    <p:sldId id="481" r:id="rId105"/>
    <p:sldId id="618" r:id="rId106"/>
    <p:sldId id="619" r:id="rId107"/>
    <p:sldId id="418" r:id="rId108"/>
    <p:sldId id="420" r:id="rId109"/>
    <p:sldId id="546" r:id="rId110"/>
    <p:sldId id="421" r:id="rId111"/>
    <p:sldId id="423" r:id="rId112"/>
    <p:sldId id="426" r:id="rId113"/>
    <p:sldId id="491" r:id="rId114"/>
    <p:sldId id="528" r:id="rId115"/>
    <p:sldId id="476" r:id="rId116"/>
    <p:sldId id="615" r:id="rId117"/>
    <p:sldId id="478" r:id="rId118"/>
    <p:sldId id="627" r:id="rId119"/>
    <p:sldId id="605" r:id="rId120"/>
    <p:sldId id="608" r:id="rId121"/>
    <p:sldId id="609" r:id="rId122"/>
    <p:sldId id="534" r:id="rId123"/>
    <p:sldId id="449" r:id="rId124"/>
    <p:sldId id="631" r:id="rId125"/>
    <p:sldId id="514" r:id="rId126"/>
    <p:sldId id="611" r:id="rId127"/>
    <p:sldId id="628" r:id="rId128"/>
    <p:sldId id="486" r:id="rId1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8821" autoAdjust="0"/>
  </p:normalViewPr>
  <p:slideViewPr>
    <p:cSldViewPr snapToGrid="0">
      <p:cViewPr>
        <p:scale>
          <a:sx n="95" d="100"/>
          <a:sy n="95" d="100"/>
        </p:scale>
        <p:origin x="-1152" y="-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16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ea\Dropbox\Office\Corona%20Study\DMC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ea\Dropbox\Office\Corona%20Study\DMCH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Sheet5!$C$9</c:f>
              <c:strCache>
                <c:ptCount val="1"/>
                <c:pt idx="0">
                  <c:v>All
(N-236)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Sheet5!$B$10:$B$24</c:f>
              <c:strCache>
                <c:ptCount val="15"/>
                <c:pt idx="0">
                  <c:v>Fever</c:v>
                </c:pt>
                <c:pt idx="1">
                  <c:v>Cough</c:v>
                </c:pt>
                <c:pt idx="2">
                  <c:v>Dyspnea</c:v>
                </c:pt>
                <c:pt idx="3">
                  <c:v>Fatigue</c:v>
                </c:pt>
                <c:pt idx="4">
                  <c:v>Chest Pain</c:v>
                </c:pt>
                <c:pt idx="5">
                  <c:v>Altered sense of smell</c:v>
                </c:pt>
                <c:pt idx="6">
                  <c:v>Anorexia</c:v>
                </c:pt>
                <c:pt idx="7">
                  <c:v>Sore Throat</c:v>
                </c:pt>
                <c:pt idx="8">
                  <c:v>Diarrhoea</c:v>
                </c:pt>
                <c:pt idx="9">
                  <c:v>Confusion</c:v>
                </c:pt>
                <c:pt idx="10">
                  <c:v>Altered Sense of Taste</c:v>
                </c:pt>
                <c:pt idx="11">
                  <c:v>Headache</c:v>
                </c:pt>
                <c:pt idx="12">
                  <c:v>Vomitting</c:v>
                </c:pt>
                <c:pt idx="13">
                  <c:v>Nasal Congestion</c:v>
                </c:pt>
                <c:pt idx="14">
                  <c:v>Dizziness</c:v>
                </c:pt>
              </c:strCache>
            </c:strRef>
          </c:cat>
          <c:val>
            <c:numRef>
              <c:f>Sheet5!$C$10:$C$24</c:f>
              <c:numCache>
                <c:formatCode>###0.0</c:formatCode>
                <c:ptCount val="15"/>
                <c:pt idx="0">
                  <c:v>89.406779661017239</c:v>
                </c:pt>
                <c:pt idx="1">
                  <c:v>85.169491525423368</c:v>
                </c:pt>
                <c:pt idx="2">
                  <c:v>76.328502415458544</c:v>
                </c:pt>
                <c:pt idx="3">
                  <c:v>23.404255319148938</c:v>
                </c:pt>
                <c:pt idx="4">
                  <c:v>22.881355932203387</c:v>
                </c:pt>
                <c:pt idx="5">
                  <c:v>19.491525423728813</c:v>
                </c:pt>
                <c:pt idx="6">
                  <c:v>19.067796610169431</c:v>
                </c:pt>
                <c:pt idx="7">
                  <c:v>16.94915254237279</c:v>
                </c:pt>
                <c:pt idx="8">
                  <c:v>13.559322033898304</c:v>
                </c:pt>
                <c:pt idx="9">
                  <c:v>13.559322033898304</c:v>
                </c:pt>
                <c:pt idx="10">
                  <c:v>11.864406779661062</c:v>
                </c:pt>
                <c:pt idx="11">
                  <c:v>11.440677966101696</c:v>
                </c:pt>
                <c:pt idx="12">
                  <c:v>11.016949152542372</c:v>
                </c:pt>
                <c:pt idx="13">
                  <c:v>3.3898305084745792</c:v>
                </c:pt>
                <c:pt idx="14">
                  <c:v>1.2711864406779658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D3-4875-9B52-81C1B9530CFB}"/>
            </c:ext>
          </c:extLst>
        </c:ser>
        <c:dLbls>
          <c:showVal val="1"/>
        </c:dLbls>
        <c:gapWidth val="219"/>
        <c:overlap val="-27"/>
        <c:axId val="143923840"/>
        <c:axId val="46637056"/>
      </c:barChart>
      <c:catAx>
        <c:axId val="14392384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37056"/>
        <c:crosses val="autoZero"/>
        <c:auto val="1"/>
        <c:lblAlgn val="ctr"/>
        <c:lblOffset val="100"/>
      </c:catAx>
      <c:valAx>
        <c:axId val="466370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923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Sheet5!$B$5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Sheet5!$C$4:$F$4</c:f>
              <c:strCache>
                <c:ptCount val="4"/>
                <c:pt idx="0">
                  <c:v>All
(N-236)</c:v>
                </c:pt>
                <c:pt idx="1">
                  <c:v>Popular MCH
(N-99)</c:v>
                </c:pt>
                <c:pt idx="2">
                  <c:v>Kuwait MH
(N-50)</c:v>
                </c:pt>
                <c:pt idx="3">
                  <c:v>DMCH
(N-236)</c:v>
                </c:pt>
              </c:strCache>
            </c:strRef>
          </c:cat>
          <c:val>
            <c:numRef>
              <c:f>Sheet5!$C$5:$F$5</c:f>
              <c:numCache>
                <c:formatCode>###0.0</c:formatCode>
                <c:ptCount val="4"/>
                <c:pt idx="0">
                  <c:v>34.745762711864408</c:v>
                </c:pt>
                <c:pt idx="1">
                  <c:v>32.323232323232325</c:v>
                </c:pt>
                <c:pt idx="2">
                  <c:v>38</c:v>
                </c:pt>
                <c:pt idx="3">
                  <c:v>35.632183908046009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C1-44C8-9B22-0819DD92EDCE}"/>
            </c:ext>
          </c:extLst>
        </c:ser>
        <c:ser>
          <c:idx val="1"/>
          <c:order val="1"/>
          <c:tx>
            <c:strRef>
              <c:f>Sheet5!$B$6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Sheet5!$C$4:$F$4</c:f>
              <c:strCache>
                <c:ptCount val="4"/>
                <c:pt idx="0">
                  <c:v>All
(N-236)</c:v>
                </c:pt>
                <c:pt idx="1">
                  <c:v>Popular MCH
(N-99)</c:v>
                </c:pt>
                <c:pt idx="2">
                  <c:v>Kuwait MH
(N-50)</c:v>
                </c:pt>
                <c:pt idx="3">
                  <c:v>DMCH
(N-236)</c:v>
                </c:pt>
              </c:strCache>
            </c:strRef>
          </c:cat>
          <c:val>
            <c:numRef>
              <c:f>Sheet5!$C$6:$F$6</c:f>
              <c:numCache>
                <c:formatCode>###0.0</c:formatCode>
                <c:ptCount val="4"/>
                <c:pt idx="0">
                  <c:v>65.254237288135627</c:v>
                </c:pt>
                <c:pt idx="1">
                  <c:v>67.676767676767469</c:v>
                </c:pt>
                <c:pt idx="2">
                  <c:v>62</c:v>
                </c:pt>
                <c:pt idx="3">
                  <c:v>64.367816091954012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9C1-44C8-9B22-0819DD92EDCE}"/>
            </c:ext>
          </c:extLst>
        </c:ser>
        <c:shape val="box"/>
        <c:axId val="188962688"/>
        <c:axId val="188964224"/>
        <c:axId val="0"/>
      </c:bar3DChart>
      <c:catAx>
        <c:axId val="1889626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964224"/>
        <c:crosses val="autoZero"/>
        <c:auto val="1"/>
        <c:lblAlgn val="ctr"/>
        <c:lblOffset val="100"/>
      </c:catAx>
      <c:valAx>
        <c:axId val="18896422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962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Sheet1!$C$5</c:f>
              <c:strCache>
                <c:ptCount val="1"/>
                <c:pt idx="0">
                  <c:v>Frequency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Sheet1!$B$6:$B$10</c:f>
              <c:strCache>
                <c:ptCount val="5"/>
                <c:pt idx="0">
                  <c:v>&lt; 40 Years</c:v>
                </c:pt>
                <c:pt idx="1">
                  <c:v>40-59 Years</c:v>
                </c:pt>
                <c:pt idx="2">
                  <c:v>50-59 Years</c:v>
                </c:pt>
                <c:pt idx="3">
                  <c:v>60-69 Years</c:v>
                </c:pt>
                <c:pt idx="4">
                  <c:v>&gt;70 Years</c:v>
                </c:pt>
              </c:strCache>
            </c:strRef>
          </c:cat>
          <c:val>
            <c:numRef>
              <c:f>Sheet1!$C$6:$C$10</c:f>
              <c:numCache>
                <c:formatCode>###0</c:formatCode>
                <c:ptCount val="5"/>
                <c:pt idx="0">
                  <c:v>53</c:v>
                </c:pt>
                <c:pt idx="1">
                  <c:v>29</c:v>
                </c:pt>
                <c:pt idx="2">
                  <c:v>62</c:v>
                </c:pt>
                <c:pt idx="3">
                  <c:v>57</c:v>
                </c:pt>
                <c:pt idx="4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75-4B78-83B5-CDCFE98CA42F}"/>
            </c:ext>
          </c:extLst>
        </c:ser>
        <c:ser>
          <c:idx val="1"/>
          <c:order val="1"/>
          <c:tx>
            <c:strRef>
              <c:f>Sheet1!$D$5</c:f>
              <c:strCache>
                <c:ptCount val="1"/>
                <c:pt idx="0">
                  <c:v>Percent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Sheet1!$B$6:$B$10</c:f>
              <c:strCache>
                <c:ptCount val="5"/>
                <c:pt idx="0">
                  <c:v>&lt; 40 Years</c:v>
                </c:pt>
                <c:pt idx="1">
                  <c:v>40-59 Years</c:v>
                </c:pt>
                <c:pt idx="2">
                  <c:v>50-59 Years</c:v>
                </c:pt>
                <c:pt idx="3">
                  <c:v>60-69 Years</c:v>
                </c:pt>
                <c:pt idx="4">
                  <c:v>&gt;70 Years</c:v>
                </c:pt>
              </c:strCache>
            </c:strRef>
          </c:cat>
          <c:val>
            <c:numRef>
              <c:f>Sheet1!$D$6:$D$10</c:f>
              <c:numCache>
                <c:formatCode>###0.0</c:formatCode>
                <c:ptCount val="5"/>
                <c:pt idx="0">
                  <c:v>22.457627118644091</c:v>
                </c:pt>
                <c:pt idx="1">
                  <c:v>12.288135593220339</c:v>
                </c:pt>
                <c:pt idx="2">
                  <c:v>26.271186440677969</c:v>
                </c:pt>
                <c:pt idx="3">
                  <c:v>24.152542372881278</c:v>
                </c:pt>
                <c:pt idx="4">
                  <c:v>14.83050847457627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375-4B78-83B5-CDCFE98CA42F}"/>
            </c:ext>
          </c:extLst>
        </c:ser>
        <c:shape val="box"/>
        <c:axId val="188908672"/>
        <c:axId val="188910208"/>
        <c:axId val="0"/>
      </c:bar3DChart>
      <c:catAx>
        <c:axId val="1889086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910208"/>
        <c:crosses val="autoZero"/>
        <c:auto val="1"/>
        <c:lblAlgn val="ctr"/>
        <c:lblOffset val="100"/>
      </c:catAx>
      <c:valAx>
        <c:axId val="1889102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908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Sheet5!$C$28</c:f>
              <c:strCache>
                <c:ptCount val="1"/>
                <c:pt idx="0">
                  <c:v>All
(N-236)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Sheet5!$B$29:$B$37</c:f>
              <c:strCache>
                <c:ptCount val="9"/>
                <c:pt idx="0">
                  <c:v>HTN</c:v>
                </c:pt>
                <c:pt idx="1">
                  <c:v>DM</c:v>
                </c:pt>
                <c:pt idx="2">
                  <c:v>Br. Asthma</c:v>
                </c:pt>
                <c:pt idx="3">
                  <c:v>CHD</c:v>
                </c:pt>
                <c:pt idx="4">
                  <c:v>CKD</c:v>
                </c:pt>
                <c:pt idx="5">
                  <c:v>Obesity</c:v>
                </c:pt>
                <c:pt idx="6">
                  <c:v>COPD</c:v>
                </c:pt>
                <c:pt idx="7">
                  <c:v>Smoking</c:v>
                </c:pt>
                <c:pt idx="8">
                  <c:v>Dengue</c:v>
                </c:pt>
              </c:strCache>
            </c:strRef>
          </c:cat>
          <c:val>
            <c:numRef>
              <c:f>Sheet5!$C$29:$C$37</c:f>
              <c:numCache>
                <c:formatCode>###0.0</c:formatCode>
                <c:ptCount val="9"/>
                <c:pt idx="0">
                  <c:v>47.881355932203391</c:v>
                </c:pt>
                <c:pt idx="1">
                  <c:v>46.808510638297882</c:v>
                </c:pt>
                <c:pt idx="2">
                  <c:v>9.745762711864403</c:v>
                </c:pt>
                <c:pt idx="3">
                  <c:v>7.6271186440677701</c:v>
                </c:pt>
                <c:pt idx="4">
                  <c:v>6.3559322033898296</c:v>
                </c:pt>
                <c:pt idx="5">
                  <c:v>0.84745762711864403</c:v>
                </c:pt>
                <c:pt idx="6">
                  <c:v>0.42553191489361702</c:v>
                </c:pt>
                <c:pt idx="7">
                  <c:v>0.42372881355932301</c:v>
                </c:pt>
                <c:pt idx="8">
                  <c:v>0.42372881355932301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51-402F-AF59-DCCF83089C03}"/>
            </c:ext>
          </c:extLst>
        </c:ser>
        <c:dLbls>
          <c:showVal val="1"/>
        </c:dLbls>
        <c:gapWidth val="219"/>
        <c:overlap val="-27"/>
        <c:axId val="46652800"/>
        <c:axId val="45819008"/>
      </c:barChart>
      <c:catAx>
        <c:axId val="466528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19008"/>
        <c:crosses val="autoZero"/>
        <c:auto val="1"/>
        <c:lblAlgn val="ctr"/>
        <c:lblOffset val="100"/>
      </c:catAx>
      <c:valAx>
        <c:axId val="4581900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5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Sheet5!$C$40</c:f>
              <c:strCache>
                <c:ptCount val="1"/>
                <c:pt idx="0">
                  <c:v>All
(N-236)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Sheet5!$B$41:$B$47</c:f>
              <c:strCache>
                <c:ptCount val="7"/>
                <c:pt idx="0">
                  <c:v>LMWH</c:v>
                </c:pt>
                <c:pt idx="1">
                  <c:v>Steroid</c:v>
                </c:pt>
                <c:pt idx="2">
                  <c:v>Antibiotics</c:v>
                </c:pt>
                <c:pt idx="3">
                  <c:v>Tocilizumab</c:v>
                </c:pt>
                <c:pt idx="4">
                  <c:v>Remdesivir</c:v>
                </c:pt>
                <c:pt idx="5">
                  <c:v>Other Antivirals</c:v>
                </c:pt>
                <c:pt idx="6">
                  <c:v>Plasma Therapy</c:v>
                </c:pt>
              </c:strCache>
            </c:strRef>
          </c:cat>
          <c:val>
            <c:numRef>
              <c:f>Sheet5!$C$41:$C$47</c:f>
              <c:numCache>
                <c:formatCode>###0.0</c:formatCode>
                <c:ptCount val="7"/>
                <c:pt idx="0">
                  <c:v>100</c:v>
                </c:pt>
                <c:pt idx="1">
                  <c:v>66.525423728813564</c:v>
                </c:pt>
                <c:pt idx="2">
                  <c:v>46.610169491525404</c:v>
                </c:pt>
                <c:pt idx="3">
                  <c:v>34.700000000000003</c:v>
                </c:pt>
                <c:pt idx="4">
                  <c:v>23.728813559321964</c:v>
                </c:pt>
                <c:pt idx="5">
                  <c:v>15.74468085106383</c:v>
                </c:pt>
                <c:pt idx="6">
                  <c:v>5.93220338983053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F08-4131-8C14-8DF296000F74}"/>
            </c:ext>
          </c:extLst>
        </c:ser>
        <c:dLbls>
          <c:showVal val="1"/>
        </c:dLbls>
        <c:gapWidth val="219"/>
        <c:overlap val="-27"/>
        <c:axId val="164126080"/>
        <c:axId val="164140160"/>
      </c:barChart>
      <c:catAx>
        <c:axId val="1641260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140160"/>
        <c:crosses val="autoZero"/>
        <c:auto val="1"/>
        <c:lblAlgn val="ctr"/>
        <c:lblOffset val="100"/>
      </c:catAx>
      <c:valAx>
        <c:axId val="1641401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412608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BA6D83-E791-4C24-A1DE-16D37F4E3665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9396E05-8326-4DFF-AEB3-68CDCF98BB88}">
      <dgm:prSet/>
      <dgm:spPr/>
      <dgm:t>
        <a:bodyPr/>
        <a:lstStyle/>
        <a:p>
          <a:r>
            <a:rPr lang="en-US" dirty="0">
              <a:latin typeface="Calibri" pitchFamily="34" charset="0"/>
            </a:rPr>
            <a:t>The SARS outbreak occurred in 2002-2003</a:t>
          </a:r>
        </a:p>
      </dgm:t>
    </dgm:pt>
    <dgm:pt modelId="{DD3FBE52-D46E-46A0-8FD6-90254F409517}" type="parTrans" cxnId="{5EAC18C7-77D5-46DD-B503-E6539B198F7D}">
      <dgm:prSet/>
      <dgm:spPr/>
      <dgm:t>
        <a:bodyPr/>
        <a:lstStyle/>
        <a:p>
          <a:endParaRPr lang="en-US"/>
        </a:p>
      </dgm:t>
    </dgm:pt>
    <dgm:pt modelId="{668C3B0B-A762-4EAE-ABA8-ED0C737C215C}" type="sibTrans" cxnId="{5EAC18C7-77D5-46DD-B503-E6539B198F7D}">
      <dgm:prSet/>
      <dgm:spPr/>
      <dgm:t>
        <a:bodyPr/>
        <a:lstStyle/>
        <a:p>
          <a:endParaRPr lang="en-US"/>
        </a:p>
      </dgm:t>
    </dgm:pt>
    <dgm:pt modelId="{FAECB694-E486-44C1-88B5-7F0BA5FED7B1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During the SARS outbreak, China had 5,327 cases and 349 deaths (9.4%)</a:t>
          </a:r>
        </a:p>
      </dgm:t>
    </dgm:pt>
    <dgm:pt modelId="{35DC686B-92A7-48A7-AD82-06BE159CECDF}" type="parTrans" cxnId="{59C74CD4-B630-4FC8-8FC8-E2702A790BEA}">
      <dgm:prSet/>
      <dgm:spPr/>
      <dgm:t>
        <a:bodyPr/>
        <a:lstStyle/>
        <a:p>
          <a:endParaRPr lang="en-US"/>
        </a:p>
      </dgm:t>
    </dgm:pt>
    <dgm:pt modelId="{522DD4E6-CAFC-489B-A80C-1DE37ED38F9A}" type="sibTrans" cxnId="{59C74CD4-B630-4FC8-8FC8-E2702A790BEA}">
      <dgm:prSet/>
      <dgm:spPr/>
      <dgm:t>
        <a:bodyPr/>
        <a:lstStyle/>
        <a:p>
          <a:endParaRPr lang="en-US"/>
        </a:p>
      </dgm:t>
    </dgm:pt>
    <dgm:pt modelId="{5C392769-E20A-477C-BF72-A95F8173EC48}">
      <dgm:prSet/>
      <dgm:spPr/>
      <dgm:t>
        <a:bodyPr/>
        <a:lstStyle/>
        <a:p>
          <a:r>
            <a:rPr lang="en-US" dirty="0">
              <a:latin typeface="Arial Black" panose="020B0A04020102020204" pitchFamily="34" charset="0"/>
            </a:rPr>
            <a:t>The last case of SARS occurred in 2004.</a:t>
          </a:r>
        </a:p>
      </dgm:t>
    </dgm:pt>
    <dgm:pt modelId="{EC50FEDF-D679-41B4-9B21-886A0645C9AF}" type="parTrans" cxnId="{890BE381-BC6C-4648-8061-0ADB16BEAE6C}">
      <dgm:prSet/>
      <dgm:spPr/>
      <dgm:t>
        <a:bodyPr/>
        <a:lstStyle/>
        <a:p>
          <a:endParaRPr lang="en-US"/>
        </a:p>
      </dgm:t>
    </dgm:pt>
    <dgm:pt modelId="{23798A9F-6F4F-42EB-8A89-F1418C5C641B}" type="sibTrans" cxnId="{890BE381-BC6C-4648-8061-0ADB16BEAE6C}">
      <dgm:prSet/>
      <dgm:spPr/>
      <dgm:t>
        <a:bodyPr/>
        <a:lstStyle/>
        <a:p>
          <a:endParaRPr lang="en-US"/>
        </a:p>
      </dgm:t>
    </dgm:pt>
    <dgm:pt modelId="{50B9268C-E28F-4407-941B-4ABFBEE0652C}" type="pres">
      <dgm:prSet presAssocID="{E3BA6D83-E791-4C24-A1DE-16D37F4E366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3E36FE7-14C0-4B4C-BE3D-BE9AE154B586}" type="pres">
      <dgm:prSet presAssocID="{79396E05-8326-4DFF-AEB3-68CDCF98BB88}" presName="thickLine" presStyleLbl="alignNode1" presStyleIdx="0" presStyleCnt="3"/>
      <dgm:spPr/>
    </dgm:pt>
    <dgm:pt modelId="{678A3FCF-3C66-4356-BF49-BCB567A3D092}" type="pres">
      <dgm:prSet presAssocID="{79396E05-8326-4DFF-AEB3-68CDCF98BB88}" presName="horz1" presStyleCnt="0"/>
      <dgm:spPr/>
    </dgm:pt>
    <dgm:pt modelId="{804E5D59-B0E1-47AB-9A88-AAE2531485FD}" type="pres">
      <dgm:prSet presAssocID="{79396E05-8326-4DFF-AEB3-68CDCF98BB88}" presName="tx1" presStyleLbl="revTx" presStyleIdx="0" presStyleCnt="3"/>
      <dgm:spPr/>
      <dgm:t>
        <a:bodyPr/>
        <a:lstStyle/>
        <a:p>
          <a:endParaRPr lang="en-US"/>
        </a:p>
      </dgm:t>
    </dgm:pt>
    <dgm:pt modelId="{5F957D4B-1511-462C-8778-2373A1B50763}" type="pres">
      <dgm:prSet presAssocID="{79396E05-8326-4DFF-AEB3-68CDCF98BB88}" presName="vert1" presStyleCnt="0"/>
      <dgm:spPr/>
    </dgm:pt>
    <dgm:pt modelId="{2C1402B8-AE34-4311-957F-6623D9E494D1}" type="pres">
      <dgm:prSet presAssocID="{FAECB694-E486-44C1-88B5-7F0BA5FED7B1}" presName="thickLine" presStyleLbl="alignNode1" presStyleIdx="1" presStyleCnt="3"/>
      <dgm:spPr/>
    </dgm:pt>
    <dgm:pt modelId="{72444F4E-CE15-4D0E-AC3A-E53D2A2A15A8}" type="pres">
      <dgm:prSet presAssocID="{FAECB694-E486-44C1-88B5-7F0BA5FED7B1}" presName="horz1" presStyleCnt="0"/>
      <dgm:spPr/>
    </dgm:pt>
    <dgm:pt modelId="{73229C91-7838-49A0-AE33-478F91555011}" type="pres">
      <dgm:prSet presAssocID="{FAECB694-E486-44C1-88B5-7F0BA5FED7B1}" presName="tx1" presStyleLbl="revTx" presStyleIdx="1" presStyleCnt="3"/>
      <dgm:spPr/>
      <dgm:t>
        <a:bodyPr/>
        <a:lstStyle/>
        <a:p>
          <a:endParaRPr lang="en-US"/>
        </a:p>
      </dgm:t>
    </dgm:pt>
    <dgm:pt modelId="{DF1E4BCD-7945-4EB2-A06E-43DD9248CEEC}" type="pres">
      <dgm:prSet presAssocID="{FAECB694-E486-44C1-88B5-7F0BA5FED7B1}" presName="vert1" presStyleCnt="0"/>
      <dgm:spPr/>
    </dgm:pt>
    <dgm:pt modelId="{F02467F4-2009-4CF7-9B77-80D37298C5C2}" type="pres">
      <dgm:prSet presAssocID="{5C392769-E20A-477C-BF72-A95F8173EC48}" presName="thickLine" presStyleLbl="alignNode1" presStyleIdx="2" presStyleCnt="3"/>
      <dgm:spPr/>
    </dgm:pt>
    <dgm:pt modelId="{C816226C-83ED-4F56-BE9E-386A34C7E19A}" type="pres">
      <dgm:prSet presAssocID="{5C392769-E20A-477C-BF72-A95F8173EC48}" presName="horz1" presStyleCnt="0"/>
      <dgm:spPr/>
    </dgm:pt>
    <dgm:pt modelId="{A0EDE52C-151C-4AD4-8361-759BDF04A35B}" type="pres">
      <dgm:prSet presAssocID="{5C392769-E20A-477C-BF72-A95F8173EC48}" presName="tx1" presStyleLbl="revTx" presStyleIdx="2" presStyleCnt="3"/>
      <dgm:spPr/>
      <dgm:t>
        <a:bodyPr/>
        <a:lstStyle/>
        <a:p>
          <a:endParaRPr lang="en-US"/>
        </a:p>
      </dgm:t>
    </dgm:pt>
    <dgm:pt modelId="{BCEDEA88-7B63-42F1-B5AC-40A78D026997}" type="pres">
      <dgm:prSet presAssocID="{5C392769-E20A-477C-BF72-A95F8173EC48}" presName="vert1" presStyleCnt="0"/>
      <dgm:spPr/>
    </dgm:pt>
  </dgm:ptLst>
  <dgm:cxnLst>
    <dgm:cxn modelId="{3955B43A-EF70-4D04-8F9A-DD07FC8D73BF}" type="presOf" srcId="{FAECB694-E486-44C1-88B5-7F0BA5FED7B1}" destId="{73229C91-7838-49A0-AE33-478F91555011}" srcOrd="0" destOrd="0" presId="urn:microsoft.com/office/officeart/2008/layout/LinedList"/>
    <dgm:cxn modelId="{890BE381-BC6C-4648-8061-0ADB16BEAE6C}" srcId="{E3BA6D83-E791-4C24-A1DE-16D37F4E3665}" destId="{5C392769-E20A-477C-BF72-A95F8173EC48}" srcOrd="2" destOrd="0" parTransId="{EC50FEDF-D679-41B4-9B21-886A0645C9AF}" sibTransId="{23798A9F-6F4F-42EB-8A89-F1418C5C641B}"/>
    <dgm:cxn modelId="{335F04E1-7B22-4F8D-89F6-49524D10BB1F}" type="presOf" srcId="{5C392769-E20A-477C-BF72-A95F8173EC48}" destId="{A0EDE52C-151C-4AD4-8361-759BDF04A35B}" srcOrd="0" destOrd="0" presId="urn:microsoft.com/office/officeart/2008/layout/LinedList"/>
    <dgm:cxn modelId="{5EAC18C7-77D5-46DD-B503-E6539B198F7D}" srcId="{E3BA6D83-E791-4C24-A1DE-16D37F4E3665}" destId="{79396E05-8326-4DFF-AEB3-68CDCF98BB88}" srcOrd="0" destOrd="0" parTransId="{DD3FBE52-D46E-46A0-8FD6-90254F409517}" sibTransId="{668C3B0B-A762-4EAE-ABA8-ED0C737C215C}"/>
    <dgm:cxn modelId="{59C74CD4-B630-4FC8-8FC8-E2702A790BEA}" srcId="{E3BA6D83-E791-4C24-A1DE-16D37F4E3665}" destId="{FAECB694-E486-44C1-88B5-7F0BA5FED7B1}" srcOrd="1" destOrd="0" parTransId="{35DC686B-92A7-48A7-AD82-06BE159CECDF}" sibTransId="{522DD4E6-CAFC-489B-A80C-1DE37ED38F9A}"/>
    <dgm:cxn modelId="{F67AEF9F-4BD1-45CB-8D5E-6CF5BF4014D3}" type="presOf" srcId="{79396E05-8326-4DFF-AEB3-68CDCF98BB88}" destId="{804E5D59-B0E1-47AB-9A88-AAE2531485FD}" srcOrd="0" destOrd="0" presId="urn:microsoft.com/office/officeart/2008/layout/LinedList"/>
    <dgm:cxn modelId="{FA402A42-A316-4BA2-B0B0-6BF464418E41}" type="presOf" srcId="{E3BA6D83-E791-4C24-A1DE-16D37F4E3665}" destId="{50B9268C-E28F-4407-941B-4ABFBEE0652C}" srcOrd="0" destOrd="0" presId="urn:microsoft.com/office/officeart/2008/layout/LinedList"/>
    <dgm:cxn modelId="{E09AE609-E161-40E6-9341-F6CA912D408C}" type="presParOf" srcId="{50B9268C-E28F-4407-941B-4ABFBEE0652C}" destId="{43E36FE7-14C0-4B4C-BE3D-BE9AE154B586}" srcOrd="0" destOrd="0" presId="urn:microsoft.com/office/officeart/2008/layout/LinedList"/>
    <dgm:cxn modelId="{27E0CEB0-C300-47EB-9429-B8CA7656FFD2}" type="presParOf" srcId="{50B9268C-E28F-4407-941B-4ABFBEE0652C}" destId="{678A3FCF-3C66-4356-BF49-BCB567A3D092}" srcOrd="1" destOrd="0" presId="urn:microsoft.com/office/officeart/2008/layout/LinedList"/>
    <dgm:cxn modelId="{BEAC62D2-C94E-4A07-AC4A-497D1B808D9E}" type="presParOf" srcId="{678A3FCF-3C66-4356-BF49-BCB567A3D092}" destId="{804E5D59-B0E1-47AB-9A88-AAE2531485FD}" srcOrd="0" destOrd="0" presId="urn:microsoft.com/office/officeart/2008/layout/LinedList"/>
    <dgm:cxn modelId="{B9C6C544-404B-46E8-85D9-3CCB0FBC53A5}" type="presParOf" srcId="{678A3FCF-3C66-4356-BF49-BCB567A3D092}" destId="{5F957D4B-1511-462C-8778-2373A1B50763}" srcOrd="1" destOrd="0" presId="urn:microsoft.com/office/officeart/2008/layout/LinedList"/>
    <dgm:cxn modelId="{19216B5C-C762-42F0-A821-7A948BAA0C77}" type="presParOf" srcId="{50B9268C-E28F-4407-941B-4ABFBEE0652C}" destId="{2C1402B8-AE34-4311-957F-6623D9E494D1}" srcOrd="2" destOrd="0" presId="urn:microsoft.com/office/officeart/2008/layout/LinedList"/>
    <dgm:cxn modelId="{E596ABE5-1EF8-46D6-9C8B-F2B85BF10F4B}" type="presParOf" srcId="{50B9268C-E28F-4407-941B-4ABFBEE0652C}" destId="{72444F4E-CE15-4D0E-AC3A-E53D2A2A15A8}" srcOrd="3" destOrd="0" presId="urn:microsoft.com/office/officeart/2008/layout/LinedList"/>
    <dgm:cxn modelId="{D40FE19E-6D0C-4957-A91A-EFA7DFCDDC58}" type="presParOf" srcId="{72444F4E-CE15-4D0E-AC3A-E53D2A2A15A8}" destId="{73229C91-7838-49A0-AE33-478F91555011}" srcOrd="0" destOrd="0" presId="urn:microsoft.com/office/officeart/2008/layout/LinedList"/>
    <dgm:cxn modelId="{26EFBC37-30D4-43B9-A5F7-D984FF06C2C5}" type="presParOf" srcId="{72444F4E-CE15-4D0E-AC3A-E53D2A2A15A8}" destId="{DF1E4BCD-7945-4EB2-A06E-43DD9248CEEC}" srcOrd="1" destOrd="0" presId="urn:microsoft.com/office/officeart/2008/layout/LinedList"/>
    <dgm:cxn modelId="{D1E3986A-6DD3-45B5-84CE-AC7DF1C97161}" type="presParOf" srcId="{50B9268C-E28F-4407-941B-4ABFBEE0652C}" destId="{F02467F4-2009-4CF7-9B77-80D37298C5C2}" srcOrd="4" destOrd="0" presId="urn:microsoft.com/office/officeart/2008/layout/LinedList"/>
    <dgm:cxn modelId="{7099CF40-784D-4E91-8807-003FEA09079E}" type="presParOf" srcId="{50B9268C-E28F-4407-941B-4ABFBEE0652C}" destId="{C816226C-83ED-4F56-BE9E-386A34C7E19A}" srcOrd="5" destOrd="0" presId="urn:microsoft.com/office/officeart/2008/layout/LinedList"/>
    <dgm:cxn modelId="{480EB986-8A49-4264-8F11-123FCCE0D05C}" type="presParOf" srcId="{C816226C-83ED-4F56-BE9E-386A34C7E19A}" destId="{A0EDE52C-151C-4AD4-8361-759BDF04A35B}" srcOrd="0" destOrd="0" presId="urn:microsoft.com/office/officeart/2008/layout/LinedList"/>
    <dgm:cxn modelId="{9D6A11D6-7CDA-4F0F-973E-E8877C128184}" type="presParOf" srcId="{C816226C-83ED-4F56-BE9E-386A34C7E19A}" destId="{BCEDEA88-7B63-42F1-B5AC-40A78D026997}" srcOrd="1" destOrd="0" presId="urn:microsoft.com/office/officeart/2008/layout/LinedLis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8F0AD-E3C0-4118-AF74-03544C2F610F}" type="datetimeFigureOut">
              <a:rPr lang="en-US" smtClean="0"/>
              <a:pPr/>
              <a:t>9/11/2020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F28DC-2413-4DE3-A9D7-BC8286E181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5551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F28DC-2413-4DE3-A9D7-BC8286E1818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 death of </a:t>
            </a:r>
            <a:r>
              <a:rPr lang="en-US" smtClean="0"/>
              <a:t>Bangladeshi doctor 56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31071-E6D6-4292-9686-1CCE5DFCBF3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950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07DA6C-8C94-4ED4-8A9A-25DAEEDB6A7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5266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F28DC-2413-4DE3-A9D7-BC8286E18183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F28DC-2413-4DE3-A9D7-BC8286E18183}" type="slidenum">
              <a:rPr lang="en-US" smtClean="0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11/9/2020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11/9/2020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11/9/2020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83ACEDA-BFB1-4228-BCF6-358E1AA6C0C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38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6573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Title and long li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960068" y="1828800"/>
            <a:ext cx="10271600" cy="4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AutoNum type="arabicPeriod"/>
              <a:defRPr sz="1600">
                <a:solidFill>
                  <a:schemeClr val="accent2"/>
                </a:solidFill>
              </a:defRPr>
            </a:lvl1pPr>
            <a:lvl2pPr marL="1219170" lvl="1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lphaLcPeriod"/>
              <a:defRPr>
                <a:solidFill>
                  <a:schemeClr val="accent2"/>
                </a:solidFill>
              </a:defRPr>
            </a:lvl2pPr>
            <a:lvl3pPr marL="1828754" lvl="2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romanLcPeriod"/>
              <a:defRPr>
                <a:solidFill>
                  <a:schemeClr val="accent2"/>
                </a:solidFill>
              </a:defRPr>
            </a:lvl3pPr>
            <a:lvl4pPr marL="2438339" lvl="3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rabicPeriod"/>
              <a:defRPr>
                <a:solidFill>
                  <a:schemeClr val="accent2"/>
                </a:solidFill>
              </a:defRPr>
            </a:lvl4pPr>
            <a:lvl5pPr marL="3047924" lvl="4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lphaLcPeriod"/>
              <a:defRPr>
                <a:solidFill>
                  <a:schemeClr val="accent2"/>
                </a:solidFill>
              </a:defRPr>
            </a:lvl5pPr>
            <a:lvl6pPr marL="3657509" lvl="5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romanLcPeriod"/>
              <a:defRPr>
                <a:solidFill>
                  <a:schemeClr val="accent2"/>
                </a:solidFill>
              </a:defRPr>
            </a:lvl6pPr>
            <a:lvl7pPr marL="4267093" lvl="6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rabicPeriod"/>
              <a:defRPr>
                <a:solidFill>
                  <a:schemeClr val="accent2"/>
                </a:solidFill>
              </a:defRPr>
            </a:lvl7pPr>
            <a:lvl8pPr marL="4876678" lvl="7" indent="-3979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Muli Regular"/>
              <a:buAutoNum type="alphaLcPeriod"/>
              <a:defRPr>
                <a:solidFill>
                  <a:schemeClr val="accent2"/>
                </a:solidFill>
              </a:defRPr>
            </a:lvl8pPr>
            <a:lvl9pPr marL="5486263" lvl="8" indent="-3979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100"/>
              <a:buFont typeface="Muli Regular"/>
              <a:buAutoNum type="romanLcPeriod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/>
          </p:nvPr>
        </p:nvSpPr>
        <p:spPr>
          <a:xfrm>
            <a:off x="1252400" y="469124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 cstate="print">
            <a:alphaModFix/>
          </a:blip>
          <a:srcRect l="47240" t="1700" r="147" b="49281"/>
          <a:stretch/>
        </p:blipFill>
        <p:spPr>
          <a:xfrm rot="10800000" flipH="1">
            <a:off x="638" y="-1"/>
            <a:ext cx="1713865" cy="1476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1015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41653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ctrTitle"/>
          </p:nvPr>
        </p:nvSpPr>
        <p:spPr>
          <a:xfrm>
            <a:off x="1252400" y="469129"/>
            <a:ext cx="96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69" name="Google Shape;69;p10"/>
          <p:cNvPicPr preferRelativeResize="0"/>
          <p:nvPr/>
        </p:nvPicPr>
        <p:blipFill rotWithShape="1">
          <a:blip r:embed="rId3" cstate="print">
            <a:alphaModFix/>
          </a:blip>
          <a:srcRect l="48250" b="42676"/>
          <a:stretch/>
        </p:blipFill>
        <p:spPr>
          <a:xfrm flipH="1">
            <a:off x="10090569" y="4535038"/>
            <a:ext cx="2101434" cy="2322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50030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11/9/2020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11/9/2020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7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7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11/9/2020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11/9/2020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11/9/2020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11/9/2020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11/9/2020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91A15-B768-4FF0-A347-07E141BD81E1}" type="datetimeFigureOut">
              <a:rPr lang="en-SG" smtClean="0"/>
              <a:pPr/>
              <a:t>11/9/2020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91A15-B768-4FF0-A347-07E141BD81E1}" type="datetimeFigureOut">
              <a:rPr lang="en-SG" smtClean="0"/>
              <a:pPr/>
              <a:t>11/9/2020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012C7-3EAD-4ACC-9144-B2B9FFF9718D}" type="slidenum">
              <a:rPr lang="en-SG" smtClean="0"/>
              <a:pPr/>
              <a:t>‹#›</a:t>
            </a:fld>
            <a:endParaRPr lang="en-S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E50D3D-A315-4F63-99F5-D76279684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130" y="1577586"/>
            <a:ext cx="11666500" cy="137057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SG" sz="3600" b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How much do we know about the invisible Enemy</a:t>
            </a:r>
            <a:r>
              <a:rPr lang="en-SG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SG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F5D2A0D-C10F-454B-B3B5-7D14AADA09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2845" y="4319416"/>
            <a:ext cx="11392347" cy="2162176"/>
          </a:xfrm>
        </p:spPr>
        <p:txBody>
          <a:bodyPr>
            <a:noAutofit/>
          </a:bodyPr>
          <a:lstStyle/>
          <a:p>
            <a:pPr algn="r"/>
            <a:r>
              <a:rPr lang="en-SG" sz="3600" b="1" smtClean="0">
                <a:solidFill>
                  <a:schemeClr val="tx2"/>
                </a:solidFill>
              </a:rPr>
              <a:t>Dr. Quazi Tarikul Islam</a:t>
            </a:r>
          </a:p>
          <a:p>
            <a:pPr algn="r"/>
            <a:r>
              <a:rPr lang="en-SG" sz="2800" b="1" smtClean="0">
                <a:solidFill>
                  <a:schemeClr val="tx1"/>
                </a:solidFill>
              </a:rPr>
              <a:t>Professor of Medicine</a:t>
            </a:r>
          </a:p>
          <a:p>
            <a:pPr algn="r"/>
            <a:r>
              <a:rPr lang="en-SG" sz="2800" b="1" smtClean="0">
                <a:solidFill>
                  <a:schemeClr val="tx1"/>
                </a:solidFill>
              </a:rPr>
              <a:t>Member, National Technical Advisory Committee on COVID-19</a:t>
            </a:r>
          </a:p>
          <a:p>
            <a:pPr algn="r"/>
            <a:r>
              <a:rPr lang="en-SG" sz="2800" b="1" smtClean="0"/>
              <a:t>                                                          </a:t>
            </a:r>
            <a:r>
              <a:rPr lang="en-SG" sz="2800" b="1" smtClean="0">
                <a:latin typeface="Bookman Old Style" panose="02050604050505020204" pitchFamily="18" charset="0"/>
              </a:rPr>
              <a:t>     </a:t>
            </a:r>
            <a:r>
              <a:rPr lang="en-SG" sz="2800" b="1" smtClean="0">
                <a:solidFill>
                  <a:schemeClr val="bg1"/>
                </a:solidFill>
                <a:latin typeface="Bookman Old Style" panose="02050604050505020204" pitchFamily="18" charset="0"/>
              </a:rPr>
              <a:t> prof.tarik@gmail.com</a:t>
            </a:r>
          </a:p>
          <a:p>
            <a:pPr algn="r"/>
            <a:endParaRPr lang="en-SG" sz="2800" dirty="0"/>
          </a:p>
        </p:txBody>
      </p:sp>
      <p:sp>
        <p:nvSpPr>
          <p:cNvPr id="4" name="Rectangle 3"/>
          <p:cNvSpPr/>
          <p:nvPr/>
        </p:nvSpPr>
        <p:spPr>
          <a:xfrm>
            <a:off x="4072195" y="404098"/>
            <a:ext cx="33778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COVID-19</a:t>
            </a:r>
            <a:endParaRPr lang="en-US" sz="5400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USER\Desktop\COVID-19_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21" r="10718" b="4146"/>
          <a:stretch/>
        </p:blipFill>
        <p:spPr bwMode="auto">
          <a:xfrm>
            <a:off x="10357944" y="123255"/>
            <a:ext cx="1692165" cy="167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027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83" y="990600"/>
            <a:ext cx="11610976" cy="545847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>
                <a:solidFill>
                  <a:srgbClr val="FF0000"/>
                </a:solidFill>
              </a:rPr>
              <a:t>Enoxaparin, </a:t>
            </a:r>
            <a:r>
              <a:rPr lang="en-US" dirty="0" err="1" smtClean="0">
                <a:solidFill>
                  <a:srgbClr val="FF0000"/>
                </a:solidFill>
              </a:rPr>
              <a:t>Remdisivir</a:t>
            </a:r>
            <a:r>
              <a:rPr lang="en-US" dirty="0" smtClean="0">
                <a:solidFill>
                  <a:srgbClr val="FF0000"/>
                </a:solidFill>
              </a:rPr>
              <a:t>, Steroid, </a:t>
            </a:r>
            <a:r>
              <a:rPr lang="en-US" dirty="0" err="1" smtClean="0">
                <a:solidFill>
                  <a:srgbClr val="FF0000"/>
                </a:solidFill>
              </a:rPr>
              <a:t>Toclizumab</a:t>
            </a:r>
            <a:r>
              <a:rPr lang="en-US" dirty="0" smtClean="0">
                <a:solidFill>
                  <a:srgbClr val="FF0000"/>
                </a:solidFill>
              </a:rPr>
              <a:t>, CP,  Oxygen therapy up to HFNC 50L/min failed</a:t>
            </a:r>
            <a:r>
              <a:rPr lang="en-US" dirty="0" smtClean="0">
                <a:solidFill>
                  <a:schemeClr val="tx2"/>
                </a:solidFill>
              </a:rPr>
              <a:t> to improve the clinical situation and was put on Ventilator on 4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 June. In 48 hours of mechanical support she developed </a:t>
            </a:r>
            <a:r>
              <a:rPr lang="en-US" dirty="0" err="1" smtClean="0">
                <a:solidFill>
                  <a:schemeClr val="tx2"/>
                </a:solidFill>
              </a:rPr>
              <a:t>tachyarrythmia</a:t>
            </a:r>
            <a:r>
              <a:rPr lang="en-US" dirty="0" smtClean="0">
                <a:solidFill>
                  <a:schemeClr val="tx2"/>
                </a:solidFill>
              </a:rPr>
              <a:t> with increased </a:t>
            </a:r>
            <a:r>
              <a:rPr lang="en-US" dirty="0" err="1" smtClean="0">
                <a:solidFill>
                  <a:schemeClr val="tx2"/>
                </a:solidFill>
              </a:rPr>
              <a:t>Trop-i</a:t>
            </a:r>
            <a:r>
              <a:rPr lang="en-US" dirty="0" smtClean="0">
                <a:solidFill>
                  <a:schemeClr val="tx2"/>
                </a:solidFill>
              </a:rPr>
              <a:t> level. She developed </a:t>
            </a:r>
            <a:r>
              <a:rPr lang="en-US" dirty="0" smtClean="0">
                <a:solidFill>
                  <a:srgbClr val="FF0000"/>
                </a:solidFill>
              </a:rPr>
              <a:t>cardiac arrest </a:t>
            </a:r>
            <a:r>
              <a:rPr lang="en-US" dirty="0" smtClean="0">
                <a:solidFill>
                  <a:schemeClr val="tx2"/>
                </a:solidFill>
              </a:rPr>
              <a:t>twice reversed with </a:t>
            </a:r>
            <a:r>
              <a:rPr lang="en-US" dirty="0" err="1" smtClean="0">
                <a:solidFill>
                  <a:schemeClr val="tx2"/>
                </a:solidFill>
              </a:rPr>
              <a:t>cardioversion</a:t>
            </a:r>
            <a:r>
              <a:rPr lang="en-US" dirty="0" smtClean="0">
                <a:solidFill>
                  <a:schemeClr val="tx2"/>
                </a:solidFill>
              </a:rPr>
              <a:t> but third arrest could not be reversed and the </a:t>
            </a:r>
            <a:r>
              <a:rPr lang="en-US" dirty="0" smtClean="0">
                <a:solidFill>
                  <a:srgbClr val="FF0000"/>
                </a:solidFill>
              </a:rPr>
              <a:t>patient died.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2"/>
                </a:solidFill>
              </a:rPr>
              <a:t> 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5950" y="164288"/>
            <a:ext cx="3594540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2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4933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.PN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560" t="12409" r="5086" b="7472"/>
          <a:stretch/>
        </p:blipFill>
        <p:spPr>
          <a:xfrm>
            <a:off x="15766" y="725217"/>
            <a:ext cx="12192000" cy="6069727"/>
          </a:xfrm>
        </p:spPr>
      </p:pic>
      <p:sp>
        <p:nvSpPr>
          <p:cNvPr id="3" name="TextBox 2"/>
          <p:cNvSpPr txBox="1"/>
          <p:nvPr/>
        </p:nvSpPr>
        <p:spPr>
          <a:xfrm>
            <a:off x="3831937" y="126127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Hospital Management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3.PN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45" t="3448" r="948"/>
          <a:stretch/>
        </p:blipFill>
        <p:spPr>
          <a:xfrm>
            <a:off x="0" y="31532"/>
            <a:ext cx="12192000" cy="688258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171" y="1869857"/>
            <a:ext cx="10829267" cy="197693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 </a:t>
            </a:r>
            <a:r>
              <a:rPr lang="en-US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specific treatment 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Management mostly </a:t>
            </a:r>
            <a:r>
              <a:rPr lang="en-US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symptomatic 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US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supportive</a:t>
            </a:r>
          </a:p>
        </p:txBody>
      </p:sp>
    </p:spTree>
    <p:extLst>
      <p:ext uri="{BB962C8B-B14F-4D97-AF65-F5344CB8AC3E}">
        <p14:creationId xmlns:p14="http://schemas.microsoft.com/office/powerpoint/2010/main" xmlns="" val="1181479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5FEC9-BAD0-4F4D-B950-06C905BE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5447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Criteria </a:t>
            </a:r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Management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6CD504AF-8C73-4918-B6C9-D8FAFCFA50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22729698"/>
              </p:ext>
            </p:extLst>
          </p:nvPr>
        </p:nvGraphicFramePr>
        <p:xfrm>
          <a:off x="0" y="989703"/>
          <a:ext cx="12192000" cy="5868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6596">
                  <a:extLst>
                    <a:ext uri="{9D8B030D-6E8A-4147-A177-3AD203B41FA5}">
                      <a16:colId xmlns:a16="http://schemas.microsoft.com/office/drawing/2014/main" xmlns="" val="4171499256"/>
                    </a:ext>
                  </a:extLst>
                </a:gridCol>
                <a:gridCol w="6835404">
                  <a:extLst>
                    <a:ext uri="{9D8B030D-6E8A-4147-A177-3AD203B41FA5}">
                      <a16:colId xmlns:a16="http://schemas.microsoft.com/office/drawing/2014/main" xmlns="" val="2321216862"/>
                    </a:ext>
                  </a:extLst>
                </a:gridCol>
              </a:tblGrid>
              <a:tr h="118269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Stage of illness  </a:t>
                      </a:r>
                      <a:endParaRPr lang="en-SG" sz="3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Definition </a:t>
                      </a:r>
                      <a:endParaRPr lang="en-SG" sz="320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:a16="http://schemas.microsoft.com/office/drawing/2014/main" xmlns="" val="1978940592"/>
                  </a:ext>
                </a:extLst>
              </a:tr>
              <a:tr h="104711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n-lt"/>
                        </a:rPr>
                        <a:t>Mild 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Influenza like illness (ILI)</a:t>
                      </a: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:a16="http://schemas.microsoft.com/office/drawing/2014/main" xmlns="" val="4011148565"/>
                  </a:ext>
                </a:extLst>
              </a:tr>
              <a:tr h="104711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n-lt"/>
                        </a:rPr>
                        <a:t>Moderate 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Pneumonia (CRB 65 score 0)</a:t>
                      </a:r>
                      <a:endParaRPr lang="en-SG" sz="28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:a16="http://schemas.microsoft.com/office/drawing/2014/main" xmlns="" val="2723448323"/>
                  </a:ext>
                </a:extLst>
              </a:tr>
              <a:tr h="154425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n-lt"/>
                        </a:rPr>
                        <a:t>Severe 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Severe pneumonia, sepsis</a:t>
                      </a: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:a16="http://schemas.microsoft.com/office/drawing/2014/main" xmlns="" val="1697545703"/>
                  </a:ext>
                </a:extLst>
              </a:tr>
              <a:tr h="104711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+mn-lt"/>
                        </a:rPr>
                        <a:t>Critical </a:t>
                      </a:r>
                      <a:endParaRPr lang="en-SG" sz="28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95415" marR="9541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solidFill>
                            <a:schemeClr val="tx1"/>
                          </a:solidFill>
                          <a:latin typeface="+mn-lt"/>
                        </a:rPr>
                        <a:t>ARDS, septic shock</a:t>
                      </a:r>
                    </a:p>
                  </a:txBody>
                  <a:tcPr marL="95415" marR="95415" anchor="ctr"/>
                </a:tc>
                <a:extLst>
                  <a:ext uri="{0D108BD9-81ED-4DB2-BD59-A6C34878D82A}">
                    <a16:rowId xmlns:a16="http://schemas.microsoft.com/office/drawing/2014/main" xmlns="" val="3711742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5454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F711A9-9D13-4A4C-9F51-354D7045C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500" y="65572"/>
            <a:ext cx="10515600" cy="83099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Where to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Manage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B1F62361-8BFF-47AA-8004-391C3FF80B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33662450"/>
              </p:ext>
            </p:extLst>
          </p:nvPr>
        </p:nvGraphicFramePr>
        <p:xfrm>
          <a:off x="0" y="877824"/>
          <a:ext cx="12192000" cy="5985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2558">
                  <a:extLst>
                    <a:ext uri="{9D8B030D-6E8A-4147-A177-3AD203B41FA5}">
                      <a16:colId xmlns:a16="http://schemas.microsoft.com/office/drawing/2014/main" xmlns="" val="4171499256"/>
                    </a:ext>
                  </a:extLst>
                </a:gridCol>
                <a:gridCol w="4730007">
                  <a:extLst>
                    <a:ext uri="{9D8B030D-6E8A-4147-A177-3AD203B41FA5}">
                      <a16:colId xmlns:a16="http://schemas.microsoft.com/office/drawing/2014/main" xmlns="" val="2321216862"/>
                    </a:ext>
                  </a:extLst>
                </a:gridCol>
                <a:gridCol w="4209435">
                  <a:extLst>
                    <a:ext uri="{9D8B030D-6E8A-4147-A177-3AD203B41FA5}">
                      <a16:colId xmlns:a16="http://schemas.microsoft.com/office/drawing/2014/main" xmlns="" val="251818976"/>
                    </a:ext>
                  </a:extLst>
                </a:gridCol>
              </a:tblGrid>
              <a:tr h="116330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latin typeface="Arial" pitchFamily="34" charset="0"/>
                          <a:cs typeface="Arial" pitchFamily="34" charset="0"/>
                        </a:rPr>
                        <a:t>Stage of 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Illness</a:t>
                      </a:r>
                      <a:endParaRPr lang="en-SG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latin typeface="Arial" pitchFamily="34" charset="0"/>
                          <a:cs typeface="Arial" pitchFamily="34" charset="0"/>
                        </a:rPr>
                        <a:t>Definition</a:t>
                      </a:r>
                      <a:endParaRPr lang="en-SG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SG" sz="2800" b="1" dirty="0">
                          <a:latin typeface="Arial" pitchFamily="34" charset="0"/>
                          <a:cs typeface="Arial" pitchFamily="34" charset="0"/>
                        </a:rPr>
                        <a:t>Place of </a:t>
                      </a:r>
                      <a:r>
                        <a:rPr lang="en-SG" sz="2800" b="1" dirty="0" smtClean="0">
                          <a:latin typeface="Arial" pitchFamily="34" charset="0"/>
                          <a:cs typeface="Arial" pitchFamily="34" charset="0"/>
                        </a:rPr>
                        <a:t>Care</a:t>
                      </a:r>
                      <a:endParaRPr lang="en-SG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78940592"/>
                  </a:ext>
                </a:extLst>
              </a:tr>
              <a:tr h="98456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Asymptomatic 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No symptoms 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Home, ?</a:t>
                      </a:r>
                      <a:r>
                        <a:rPr lang="en-US" sz="2400" b="1" dirty="0" smtClean="0">
                          <a:latin typeface="+mn-lt"/>
                        </a:rPr>
                        <a:t>Tele-</a:t>
                      </a:r>
                      <a:r>
                        <a:rPr lang="en-US" sz="2400" b="1" baseline="0" dirty="0" smtClean="0">
                          <a:latin typeface="+mn-lt"/>
                        </a:rPr>
                        <a:t> medicine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51274001"/>
                  </a:ext>
                </a:extLst>
              </a:tr>
              <a:tr h="81737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Mild 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Influenza like illness (ILI)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Home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11148565"/>
                  </a:ext>
                </a:extLst>
              </a:tr>
              <a:tr h="98456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Moderate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it-IT" sz="2400" b="1" dirty="0">
                          <a:latin typeface="+mn-lt"/>
                        </a:rPr>
                        <a:t>Pneumonia (CRB 65 score 0)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Home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23448323"/>
                  </a:ext>
                </a:extLst>
              </a:tr>
              <a:tr h="98456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Severe 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Severe pneumonia, sepsis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latin typeface="+mn-lt"/>
                        </a:rPr>
                        <a:t>Hospital, preferably, HDU </a:t>
                      </a:r>
                      <a:endParaRPr lang="en-SG" sz="24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97545703"/>
                  </a:ext>
                </a:extLst>
              </a:tr>
              <a:tr h="104581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+mn-lt"/>
                        </a:rPr>
                        <a:t>Critical </a:t>
                      </a:r>
                      <a:endParaRPr lang="en-SG" sz="24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ARDS, septic shock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SG" sz="2400" b="1" dirty="0">
                          <a:latin typeface="+mn-lt"/>
                        </a:rPr>
                        <a:t>Hospital, preferably, ICU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711742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8699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Management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Oxygen-  </a:t>
            </a:r>
            <a:r>
              <a:rPr lang="en-US" dirty="0" smtClean="0"/>
              <a:t>Nasal </a:t>
            </a:r>
            <a:r>
              <a:rPr lang="en-US" dirty="0" err="1" smtClean="0"/>
              <a:t>Canula</a:t>
            </a:r>
            <a:r>
              <a:rPr lang="en-US" dirty="0" smtClean="0"/>
              <a:t>/FM/NRM/PAP/HFNC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Heparin-  </a:t>
            </a:r>
            <a:r>
              <a:rPr lang="en-US" dirty="0" err="1" smtClean="0"/>
              <a:t>Unfractionated</a:t>
            </a:r>
            <a:r>
              <a:rPr lang="en-US" dirty="0" smtClean="0"/>
              <a:t>/LMW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DOAC    -  </a:t>
            </a:r>
            <a:r>
              <a:rPr lang="en-US" dirty="0" smtClean="0"/>
              <a:t>Dose/Duration/Situation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Antiviral - </a:t>
            </a:r>
            <a:r>
              <a:rPr lang="en-US" dirty="0" smtClean="0"/>
              <a:t>Types/Benefits/Risks/Outcomes/Costs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Management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Steroids-   </a:t>
            </a:r>
            <a:r>
              <a:rPr lang="en-US" dirty="0" smtClean="0"/>
              <a:t>Types/Nature/Indications/Duration/Benefit/Risk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CP           -  </a:t>
            </a:r>
            <a:r>
              <a:rPr lang="en-US" dirty="0" smtClean="0"/>
              <a:t>Timing/Indication/advantages/Disadvantages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MAB       -  </a:t>
            </a:r>
            <a:r>
              <a:rPr lang="en-US" dirty="0" smtClean="0"/>
              <a:t>Indication/Contraindication/Risk/Benefit/Cost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PRONING- </a:t>
            </a:r>
            <a:r>
              <a:rPr lang="en-US" dirty="0" smtClean="0"/>
              <a:t>Suitability/advantage/Duration</a:t>
            </a:r>
          </a:p>
          <a:p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B0B45-6F3D-480D-89C1-03060FE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3106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Mild cases (Influenza-like illness)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46BC82-A452-46CA-B17B-CDC4F5B85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64" y="2104715"/>
            <a:ext cx="10871200" cy="2688015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Self-isolation at home (if not possible, institutional isolation)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Symptomatic treatment: </a:t>
            </a:r>
            <a:r>
              <a:rPr lang="en-SG" sz="2800" b="1" dirty="0" err="1">
                <a:solidFill>
                  <a:schemeClr val="tx2"/>
                </a:solidFill>
              </a:rPr>
              <a:t>Paracetamol</a:t>
            </a:r>
            <a:r>
              <a:rPr lang="en-SG" sz="2800" b="1" dirty="0">
                <a:solidFill>
                  <a:schemeClr val="tx2"/>
                </a:solidFill>
              </a:rPr>
              <a:t>, antihistamine 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Azithromycin-500 mg </a:t>
            </a:r>
            <a:r>
              <a:rPr lang="en-SG" sz="2800" b="1" dirty="0">
                <a:solidFill>
                  <a:schemeClr val="tx2"/>
                </a:solidFill>
              </a:rPr>
              <a:t>once on D1, then </a:t>
            </a:r>
            <a:r>
              <a:rPr lang="en-SG" sz="2800" b="1" dirty="0" smtClean="0">
                <a:solidFill>
                  <a:schemeClr val="tx2"/>
                </a:solidFill>
              </a:rPr>
              <a:t>250 mg </a:t>
            </a:r>
            <a:r>
              <a:rPr lang="en-SG" sz="2800" b="1" dirty="0">
                <a:solidFill>
                  <a:schemeClr val="tx2"/>
                </a:solidFill>
              </a:rPr>
              <a:t>on D2 to D5</a:t>
            </a:r>
            <a:r>
              <a:rPr lang="en-SG" sz="2800" b="1" dirty="0" smtClean="0">
                <a:solidFill>
                  <a:schemeClr val="tx2"/>
                </a:solidFill>
              </a:rPr>
              <a:t>.</a:t>
            </a:r>
            <a:endParaRPr lang="en-SG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56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CE07AAD-3A25-4405-B6C3-46F4139C0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080052"/>
            <a:ext cx="10515600" cy="4353636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Self-home isolation for 14 days after clinical </a:t>
            </a:r>
            <a:r>
              <a:rPr lang="en-SG" b="1" dirty="0" smtClean="0">
                <a:solidFill>
                  <a:schemeClr val="tx2"/>
                </a:solidFill>
              </a:rPr>
              <a:t>recovery</a:t>
            </a:r>
            <a:endParaRPr lang="en-SG" b="1" dirty="0">
              <a:solidFill>
                <a:schemeClr val="tx2"/>
              </a:solidFill>
            </a:endParaRP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When to seek hospital </a:t>
            </a:r>
            <a:r>
              <a:rPr lang="en-SG" b="1" dirty="0" smtClean="0">
                <a:solidFill>
                  <a:schemeClr val="tx2"/>
                </a:solidFill>
              </a:rPr>
              <a:t>care?</a:t>
            </a:r>
          </a:p>
          <a:p>
            <a:pPr lvl="7">
              <a:lnSpc>
                <a:spcPct val="17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n-SG" sz="2400" b="1" dirty="0" smtClean="0"/>
              <a:t> Respiratory distress</a:t>
            </a:r>
          </a:p>
          <a:p>
            <a:pPr lvl="7">
              <a:lnSpc>
                <a:spcPct val="17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n-SG" sz="2400" b="1" dirty="0" smtClean="0"/>
              <a:t> Worsening cough and fever</a:t>
            </a:r>
          </a:p>
          <a:p>
            <a:pPr lvl="7">
              <a:lnSpc>
                <a:spcPct val="17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n-SG" sz="2400" b="1" dirty="0" smtClean="0"/>
              <a:t> Altered mental status</a:t>
            </a:r>
          </a:p>
          <a:p>
            <a:pPr lvl="7">
              <a:lnSpc>
                <a:spcPct val="17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n-SG" sz="2400" b="1" dirty="0" smtClean="0"/>
              <a:t> Extreme lethargy</a:t>
            </a:r>
          </a:p>
        </p:txBody>
      </p:sp>
    </p:spTree>
    <p:extLst>
      <p:ext uri="{BB962C8B-B14F-4D97-AF65-F5344CB8AC3E}">
        <p14:creationId xmlns:p14="http://schemas.microsoft.com/office/powerpoint/2010/main" xmlns="" val="307375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2512"/>
            <a:ext cx="10515600" cy="915035"/>
          </a:xfrm>
        </p:spPr>
        <p:txBody>
          <a:bodyPr>
            <a:normAutofit/>
          </a:bodyPr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CRB 65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Scoring System 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7353"/>
            <a:ext cx="12192000" cy="6090648"/>
          </a:xfrm>
        </p:spPr>
      </p:pic>
    </p:spTree>
    <p:extLst>
      <p:ext uri="{BB962C8B-B14F-4D97-AF65-F5344CB8AC3E}">
        <p14:creationId xmlns:p14="http://schemas.microsoft.com/office/powerpoint/2010/main" xmlns="" val="211311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mourning-fl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33241" y="371712"/>
            <a:ext cx="4544834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WE MOURN</a:t>
            </a:r>
            <a:endParaRPr lang="en-US" sz="60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06984" y="2802914"/>
            <a:ext cx="5373587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ats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ff to 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rontliners</a:t>
            </a:r>
            <a:endParaRPr lang="en-US" sz="32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518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B3E86-1558-41A4-97EE-1D931393B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851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+mn-lt"/>
              </a:rPr>
              <a:t>Moderate </a:t>
            </a:r>
            <a:r>
              <a:rPr lang="en-SG" sz="4000" b="1" dirty="0" smtClean="0">
                <a:solidFill>
                  <a:srgbClr val="FF0000"/>
                </a:solidFill>
                <a:latin typeface="+mn-lt"/>
              </a:rPr>
              <a:t>Cases </a:t>
            </a:r>
            <a:r>
              <a:rPr lang="en-SG" sz="4000" b="1" dirty="0">
                <a:solidFill>
                  <a:srgbClr val="FF0000"/>
                </a:solidFill>
                <a:latin typeface="+mn-lt"/>
              </a:rPr>
              <a:t>(Pneumonia)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57123956-AD11-4F04-9F37-B847DDD14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614" y="1378937"/>
            <a:ext cx="11176591" cy="501856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Treatment as for mild cases </a:t>
            </a: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sz="2800" b="1" dirty="0" smtClean="0">
                <a:solidFill>
                  <a:srgbClr val="FF0000"/>
                </a:solidFill>
              </a:rPr>
              <a:t>		PLUS</a:t>
            </a:r>
            <a:endParaRPr lang="en-SG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Oral antibiotics as for uncomplicated community acquired pneumonia </a:t>
            </a:r>
            <a:endParaRPr lang="en-SG" sz="2800" b="1" dirty="0" smtClean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 err="1" smtClean="0">
                <a:solidFill>
                  <a:schemeClr val="tx2"/>
                </a:solidFill>
              </a:rPr>
              <a:t>Favipiravir</a:t>
            </a:r>
            <a:r>
              <a:rPr lang="en-SG" sz="2800" b="1" dirty="0" smtClean="0">
                <a:solidFill>
                  <a:schemeClr val="tx2"/>
                </a:solidFill>
              </a:rPr>
              <a:t> 1600 mg stat, 600 mg </a:t>
            </a:r>
            <a:r>
              <a:rPr lang="en-SG" sz="2800" b="1" dirty="0" err="1" smtClean="0">
                <a:solidFill>
                  <a:schemeClr val="tx2"/>
                </a:solidFill>
              </a:rPr>
              <a:t>bd</a:t>
            </a:r>
            <a:r>
              <a:rPr lang="en-SG" sz="2800" b="1" dirty="0" smtClean="0">
                <a:solidFill>
                  <a:schemeClr val="tx2"/>
                </a:solidFill>
              </a:rPr>
              <a:t> 7-10 days. </a:t>
            </a:r>
            <a:r>
              <a:rPr lang="en-SG" sz="2800" b="1" dirty="0" smtClean="0">
                <a:solidFill>
                  <a:srgbClr val="FF0000"/>
                </a:solidFill>
              </a:rPr>
              <a:t>Efficacy doubtful</a:t>
            </a:r>
            <a:r>
              <a:rPr lang="en-SG" sz="2800" b="1" dirty="0" smtClean="0"/>
              <a:t>?</a:t>
            </a:r>
            <a:endParaRPr lang="en-SG" sz="2800" b="1" dirty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 </a:t>
            </a:r>
            <a:r>
              <a:rPr lang="en-SG" sz="2800" b="1" dirty="0">
                <a:solidFill>
                  <a:schemeClr val="tx2"/>
                </a:solidFill>
              </a:rPr>
              <a:t>Thromboprophylaxis with LMW </a:t>
            </a:r>
            <a:r>
              <a:rPr lang="en-SG" sz="2800" b="1" dirty="0" smtClean="0">
                <a:solidFill>
                  <a:schemeClr val="tx2"/>
                </a:solidFill>
              </a:rPr>
              <a:t>heparin ( 1 mg/kg BW)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DOAC – </a:t>
            </a:r>
            <a:r>
              <a:rPr lang="en-SG" sz="2800" b="1" dirty="0" err="1" smtClean="0">
                <a:solidFill>
                  <a:schemeClr val="tx2"/>
                </a:solidFill>
              </a:rPr>
              <a:t>Rivaroxavan</a:t>
            </a:r>
            <a:r>
              <a:rPr lang="en-SG" sz="2800" b="1" dirty="0" smtClean="0">
                <a:solidFill>
                  <a:schemeClr val="tx2"/>
                </a:solidFill>
              </a:rPr>
              <a:t> 10 / day 2 -4 weeks ( On discharge)</a:t>
            </a:r>
            <a:endParaRPr lang="en-SG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28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419EE-A5A9-4E17-B22D-C84939B8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536" y="101212"/>
            <a:ext cx="10179269" cy="844714"/>
          </a:xfrm>
        </p:spPr>
        <p:txBody>
          <a:bodyPr>
            <a:normAutofit/>
          </a:bodyPr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Severe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Cases </a:t>
            </a:r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(Severe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Pneumonia</a:t>
            </a:r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Sepsis</a:t>
            </a:r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6604F-54D5-41E3-8EB1-AD7B3D949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16" y="1036482"/>
            <a:ext cx="10789920" cy="5687047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Supplemental </a:t>
            </a:r>
            <a:r>
              <a:rPr lang="en-SG" sz="2800" b="1" dirty="0" smtClean="0">
                <a:solidFill>
                  <a:schemeClr val="tx2"/>
                </a:solidFill>
              </a:rPr>
              <a:t>oxygen:  </a:t>
            </a:r>
            <a:r>
              <a:rPr lang="en-SG" sz="2400" b="1" dirty="0" smtClean="0"/>
              <a:t>If </a:t>
            </a:r>
            <a:r>
              <a:rPr lang="en-SG" sz="2400" b="1" dirty="0"/>
              <a:t>SpO</a:t>
            </a:r>
            <a:r>
              <a:rPr lang="en-SG" sz="2400" b="1" baseline="-25000" dirty="0"/>
              <a:t>2</a:t>
            </a:r>
            <a:r>
              <a:rPr lang="en-SG" sz="2400" b="1" dirty="0"/>
              <a:t> &lt;94%; respiratory rate &gt;30/minute; shock</a:t>
            </a:r>
          </a:p>
          <a:p>
            <a:pPr lvl="4">
              <a:lnSpc>
                <a:spcPct val="170000"/>
              </a:lnSpc>
              <a:buClr>
                <a:srgbClr val="FF0000"/>
              </a:buClr>
              <a:buNone/>
            </a:pPr>
            <a:r>
              <a:rPr lang="en-SG" sz="2400" b="1" dirty="0" smtClean="0"/>
              <a:t>                           Oxygen </a:t>
            </a:r>
            <a:r>
              <a:rPr lang="en-SG" sz="2400" b="1" dirty="0"/>
              <a:t>at 5 litres/min, titrated to target SpO</a:t>
            </a:r>
            <a:r>
              <a:rPr lang="en-SG" sz="2400" b="1" baseline="-25000" dirty="0"/>
              <a:t>2</a:t>
            </a:r>
            <a:r>
              <a:rPr lang="en-SG" sz="2400" b="1" dirty="0"/>
              <a:t> &gt;94%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Empirical antibiotics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smtClean="0">
                <a:solidFill>
                  <a:schemeClr val="tx2"/>
                </a:solidFill>
              </a:rPr>
              <a:t> Inj. </a:t>
            </a:r>
            <a:r>
              <a:rPr lang="en-SG" sz="2800" b="1" dirty="0" err="1" smtClean="0">
                <a:solidFill>
                  <a:schemeClr val="tx2"/>
                </a:solidFill>
              </a:rPr>
              <a:t>Dexamethasone</a:t>
            </a:r>
            <a:r>
              <a:rPr lang="en-SG" sz="2800" b="1" dirty="0" smtClean="0">
                <a:solidFill>
                  <a:schemeClr val="tx2"/>
                </a:solidFill>
              </a:rPr>
              <a:t> 6-10 mg IV 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err="1" smtClean="0">
                <a:solidFill>
                  <a:schemeClr val="tx2"/>
                </a:solidFill>
              </a:rPr>
              <a:t>Inj.Ramdisivir</a:t>
            </a:r>
            <a:r>
              <a:rPr lang="en-SG" sz="2800" b="1" dirty="0" smtClean="0">
                <a:solidFill>
                  <a:schemeClr val="tx2"/>
                </a:solidFill>
              </a:rPr>
              <a:t> 200 mg stat, 100 mg daily -5 days</a:t>
            </a:r>
            <a:endParaRPr lang="en-SG" sz="2800" b="1" dirty="0">
              <a:solidFill>
                <a:schemeClr val="tx2"/>
              </a:solidFill>
            </a:endParaRP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 err="1" smtClean="0">
                <a:solidFill>
                  <a:schemeClr val="tx2"/>
                </a:solidFill>
              </a:rPr>
              <a:t>Thromboprophylaxis</a:t>
            </a:r>
            <a:r>
              <a:rPr lang="en-SG" sz="2800" b="1" dirty="0" smtClean="0">
                <a:solidFill>
                  <a:schemeClr val="tx2"/>
                </a:solidFill>
              </a:rPr>
              <a:t> </a:t>
            </a:r>
            <a:r>
              <a:rPr lang="en-SG" sz="2800" b="1" dirty="0">
                <a:solidFill>
                  <a:schemeClr val="tx2"/>
                </a:solidFill>
              </a:rPr>
              <a:t>with LMW </a:t>
            </a:r>
            <a:r>
              <a:rPr lang="en-SG" sz="2800" b="1" dirty="0" smtClean="0">
                <a:solidFill>
                  <a:schemeClr val="tx2"/>
                </a:solidFill>
              </a:rPr>
              <a:t>heparin ( 1 mg/kg BW </a:t>
            </a:r>
            <a:r>
              <a:rPr lang="en-SG" sz="2800" b="1" dirty="0" err="1" smtClean="0">
                <a:solidFill>
                  <a:schemeClr val="tx2"/>
                </a:solidFill>
              </a:rPr>
              <a:t>bd</a:t>
            </a:r>
            <a:r>
              <a:rPr lang="en-SG" sz="2800" b="1" dirty="0" smtClean="0">
                <a:solidFill>
                  <a:schemeClr val="tx2"/>
                </a:solidFill>
              </a:rPr>
              <a:t>)</a:t>
            </a:r>
            <a:endParaRPr lang="en-SG" sz="2800" b="1" dirty="0">
              <a:solidFill>
                <a:schemeClr val="tx2"/>
              </a:solidFill>
            </a:endParaRP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Management of co-morbid conditions</a:t>
            </a:r>
          </a:p>
        </p:txBody>
      </p:sp>
    </p:spTree>
    <p:extLst>
      <p:ext uri="{BB962C8B-B14F-4D97-AF65-F5344CB8AC3E}">
        <p14:creationId xmlns:p14="http://schemas.microsoft.com/office/powerpoint/2010/main" xmlns="" val="169422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419EE-A5A9-4E17-B22D-C84939B8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65580"/>
            <a:ext cx="10515600" cy="986003"/>
          </a:xfrm>
        </p:spPr>
        <p:txBody>
          <a:bodyPr>
            <a:normAutofit/>
          </a:bodyPr>
          <a:lstStyle/>
          <a:p>
            <a:pPr algn="ctr"/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Critical </a:t>
            </a:r>
            <a:r>
              <a:rPr lang="en-SG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Cases </a:t>
            </a:r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(ARDS, </a:t>
            </a:r>
            <a:r>
              <a:rPr lang="en-SG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Septic </a:t>
            </a:r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shock)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6604F-54D5-41E3-8EB1-AD7B3D949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367" y="892885"/>
            <a:ext cx="11134165" cy="596511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Ventilation:</a:t>
            </a:r>
          </a:p>
          <a:p>
            <a:pPr lvl="1">
              <a:lnSpc>
                <a:spcPct val="150000"/>
              </a:lnSpc>
            </a:pPr>
            <a:r>
              <a:rPr lang="en-SG" sz="2000" b="1" dirty="0"/>
              <a:t>Immediate supplemental oxygen, if SpO</a:t>
            </a:r>
            <a:r>
              <a:rPr lang="en-SG" sz="2000" b="1" baseline="-25000" dirty="0"/>
              <a:t>2 </a:t>
            </a:r>
            <a:r>
              <a:rPr lang="en-SG" sz="2000" b="1" dirty="0"/>
              <a:t>&lt;94%; high flow nasal canula preferable</a:t>
            </a:r>
          </a:p>
          <a:p>
            <a:pPr lvl="1">
              <a:lnSpc>
                <a:spcPct val="150000"/>
              </a:lnSpc>
            </a:pPr>
            <a:r>
              <a:rPr lang="en-SG" sz="2000" b="1" dirty="0"/>
              <a:t>Mechanical ventilation in prone position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Haemodynamic support: Target MAP of 60-65 mmHg.</a:t>
            </a:r>
          </a:p>
          <a:p>
            <a:pPr lvl="1">
              <a:lnSpc>
                <a:spcPct val="150000"/>
              </a:lnSpc>
            </a:pPr>
            <a:r>
              <a:rPr lang="en-SG" sz="2000" b="1" dirty="0"/>
              <a:t>Conservative fluid strategy, crystalloids preferable</a:t>
            </a:r>
          </a:p>
          <a:p>
            <a:pPr lvl="1">
              <a:lnSpc>
                <a:spcPct val="150000"/>
              </a:lnSpc>
            </a:pPr>
            <a:r>
              <a:rPr lang="en-SG" sz="2000" b="1" dirty="0"/>
              <a:t>Inotropes: norepinephrine (first line), vasopressin (second line)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 smtClean="0">
                <a:solidFill>
                  <a:schemeClr val="tx2"/>
                </a:solidFill>
              </a:rPr>
              <a:t>Empirical </a:t>
            </a:r>
            <a:r>
              <a:rPr lang="en-SG" sz="2400" b="1" dirty="0">
                <a:solidFill>
                  <a:schemeClr val="tx2"/>
                </a:solidFill>
              </a:rPr>
              <a:t>antibiotics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Steroid, if septic shock</a:t>
            </a:r>
            <a:r>
              <a:rPr lang="en-SG" sz="2400" b="1" dirty="0" smtClean="0">
                <a:solidFill>
                  <a:schemeClr val="tx2"/>
                </a:solidFill>
              </a:rPr>
              <a:t>, ARDS ( Inj. </a:t>
            </a:r>
            <a:r>
              <a:rPr lang="en-SG" sz="2400" b="1" dirty="0" err="1" smtClean="0">
                <a:solidFill>
                  <a:schemeClr val="tx2"/>
                </a:solidFill>
              </a:rPr>
              <a:t>Dexamethasone</a:t>
            </a:r>
            <a:r>
              <a:rPr lang="en-SG" sz="2400" b="1" dirty="0" smtClean="0">
                <a:solidFill>
                  <a:schemeClr val="tx2"/>
                </a:solidFill>
              </a:rPr>
              <a:t> 10 -20 mg/d)</a:t>
            </a:r>
            <a:endParaRPr lang="en-SG" sz="2400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 err="1" smtClean="0">
                <a:solidFill>
                  <a:schemeClr val="tx2"/>
                </a:solidFill>
              </a:rPr>
              <a:t>Thromboprophylaxis</a:t>
            </a:r>
            <a:r>
              <a:rPr lang="en-SG" sz="2400" b="1" dirty="0" smtClean="0">
                <a:solidFill>
                  <a:schemeClr val="tx2"/>
                </a:solidFill>
              </a:rPr>
              <a:t> </a:t>
            </a:r>
            <a:r>
              <a:rPr lang="en-SG" sz="2400" b="1" dirty="0">
                <a:solidFill>
                  <a:schemeClr val="tx2"/>
                </a:solidFill>
              </a:rPr>
              <a:t>with LMW </a:t>
            </a:r>
            <a:r>
              <a:rPr lang="en-SG" sz="2400" b="1" dirty="0" smtClean="0">
                <a:solidFill>
                  <a:schemeClr val="tx2"/>
                </a:solidFill>
              </a:rPr>
              <a:t>heparin ( Full dose- 14 days)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400" b="1" dirty="0" smtClean="0">
                <a:solidFill>
                  <a:schemeClr val="tx2"/>
                </a:solidFill>
              </a:rPr>
              <a:t>DOAC  10 -20 mg /day  for 2-3 months</a:t>
            </a:r>
            <a:endParaRPr lang="en-SG" sz="2400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</a:pPr>
            <a:endParaRPr lang="en-SG" sz="2400" b="1" dirty="0"/>
          </a:p>
        </p:txBody>
      </p:sp>
    </p:spTree>
    <p:extLst>
      <p:ext uri="{BB962C8B-B14F-4D97-AF65-F5344CB8AC3E}">
        <p14:creationId xmlns:p14="http://schemas.microsoft.com/office/powerpoint/2010/main" xmlns="" val="68026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6973" y="1078148"/>
            <a:ext cx="7307388" cy="554337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b="1" dirty="0" smtClean="0"/>
              <a:t> Aim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FF0000"/>
                </a:solidFill>
              </a:rPr>
              <a:t>SpO2  90-96%%</a:t>
            </a:r>
          </a:p>
          <a:p>
            <a:pPr>
              <a:buNone/>
            </a:pPr>
            <a:r>
              <a:rPr lang="en-US" sz="2400" b="1" dirty="0" smtClean="0"/>
              <a:t>Device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chemeClr val="tx2"/>
                </a:solidFill>
              </a:rPr>
              <a:t>Nasal prongs/ Face mask/ NRB Mask</a:t>
            </a:r>
          </a:p>
          <a:p>
            <a:pPr>
              <a:buNone/>
            </a:pPr>
            <a:endParaRPr lang="en-US" sz="2400" b="1" dirty="0" smtClean="0"/>
          </a:p>
          <a:p>
            <a:pPr>
              <a:buClr>
                <a:srgbClr val="FF0000"/>
              </a:buClr>
            </a:pPr>
            <a:r>
              <a:rPr lang="en-US" sz="2400" b="1" dirty="0" smtClean="0"/>
              <a:t>Starts oxygen 2-6 l/min through nasal prongs</a:t>
            </a:r>
          </a:p>
          <a:p>
            <a:pPr>
              <a:buClr>
                <a:srgbClr val="FF0000"/>
              </a:buClr>
            </a:pPr>
            <a:r>
              <a:rPr lang="en-US" sz="2400" b="1" dirty="0" smtClean="0"/>
              <a:t>Asses response for 10-15min to keep Spo2 &gt;90%</a:t>
            </a:r>
          </a:p>
          <a:p>
            <a:pPr>
              <a:buNone/>
            </a:pPr>
            <a:r>
              <a:rPr lang="en-US" sz="2400" b="1" dirty="0" smtClean="0"/>
              <a:t>                                                                                </a:t>
            </a:r>
          </a:p>
          <a:p>
            <a:pPr>
              <a:buNone/>
            </a:pPr>
            <a:r>
              <a:rPr lang="en-US" sz="2400" b="1" dirty="0" smtClean="0"/>
              <a:t>     </a:t>
            </a:r>
            <a:r>
              <a:rPr lang="en-US" sz="2400" b="1" dirty="0" smtClean="0">
                <a:solidFill>
                  <a:schemeClr val="tx2"/>
                </a:solidFill>
              </a:rPr>
              <a:t>If increasing respiratory distress 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chemeClr val="tx2"/>
                </a:solidFill>
              </a:rPr>
              <a:t>     </a:t>
            </a:r>
            <a:r>
              <a:rPr lang="en-US" sz="2400" b="1" dirty="0" smtClean="0">
                <a:solidFill>
                  <a:srgbClr val="FF0000"/>
                </a:solidFill>
              </a:rPr>
              <a:t>or</a:t>
            </a:r>
            <a:r>
              <a:rPr lang="en-US" sz="2400" b="1" dirty="0" smtClean="0">
                <a:solidFill>
                  <a:schemeClr val="tx2"/>
                </a:solidFill>
              </a:rPr>
              <a:t> SpO2 &lt; 90% (88% in COPD) </a:t>
            </a:r>
          </a:p>
          <a:p>
            <a:pPr>
              <a:buNone/>
            </a:pPr>
            <a:r>
              <a:rPr lang="en-US" sz="2400" b="1" dirty="0" smtClean="0"/>
              <a:t> </a:t>
            </a:r>
          </a:p>
          <a:p>
            <a:pPr>
              <a:buClr>
                <a:srgbClr val="FF0000"/>
              </a:buClr>
            </a:pPr>
            <a:r>
              <a:rPr lang="en-US" sz="2400" b="1" dirty="0" smtClean="0"/>
              <a:t>Starts oxygen 6-10 l/min through Face mask</a:t>
            </a:r>
          </a:p>
          <a:p>
            <a:pPr>
              <a:buClr>
                <a:srgbClr val="FF0000"/>
              </a:buClr>
            </a:pPr>
            <a:r>
              <a:rPr lang="en-US" sz="2400" b="1" dirty="0" smtClean="0"/>
              <a:t>Asses response for 10-15min to keep Spo2 &gt;90%</a:t>
            </a:r>
          </a:p>
        </p:txBody>
      </p:sp>
      <p:sp>
        <p:nvSpPr>
          <p:cNvPr id="2" name="Rectangle 1"/>
          <p:cNvSpPr/>
          <p:nvPr/>
        </p:nvSpPr>
        <p:spPr>
          <a:xfrm>
            <a:off x="1686905" y="162499"/>
            <a:ext cx="90021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 patient’s Oxygen Delivery Algorithm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864" y="385610"/>
            <a:ext cx="10871200" cy="62201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 smtClean="0">
                <a:solidFill>
                  <a:schemeClr val="tx2"/>
                </a:solidFill>
              </a:rPr>
              <a:t>If increasing respiratory distress </a:t>
            </a:r>
            <a:r>
              <a:rPr lang="en-US" sz="3000" b="1" dirty="0" smtClean="0">
                <a:solidFill>
                  <a:srgbClr val="FF0000"/>
                </a:solidFill>
              </a:rPr>
              <a:t>or</a:t>
            </a:r>
            <a:r>
              <a:rPr lang="en-US" sz="3000" b="1" dirty="0" smtClean="0">
                <a:solidFill>
                  <a:schemeClr val="tx2"/>
                </a:solidFill>
              </a:rPr>
              <a:t> SpO2 &lt;90% (&lt;88% in COPD) </a:t>
            </a:r>
          </a:p>
          <a:p>
            <a:pPr>
              <a:buNone/>
            </a:pPr>
            <a:r>
              <a:rPr lang="en-US" sz="1600" b="1" dirty="0" smtClean="0"/>
              <a:t> </a:t>
            </a:r>
            <a:endParaRPr lang="en-US" sz="2000" b="1" dirty="0" smtClean="0"/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Start </a:t>
            </a:r>
            <a:r>
              <a:rPr lang="en-US" sz="3000" b="1" dirty="0" err="1" smtClean="0">
                <a:solidFill>
                  <a:schemeClr val="tx2"/>
                </a:solidFill>
              </a:rPr>
              <a:t>Proning</a:t>
            </a:r>
            <a:r>
              <a:rPr lang="en-US" sz="3000" b="1" dirty="0" smtClean="0">
                <a:solidFill>
                  <a:schemeClr val="tx2"/>
                </a:solidFill>
              </a:rPr>
              <a:t> breathing along with supplement oxygen 10-15 l/min through Face mask/NRB mask</a:t>
            </a:r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Asses response for 10-15min to keep Spo2 &gt;90%</a:t>
            </a:r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If still increasing respiratory distress </a:t>
            </a:r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or SpO2 &lt;90% (&lt;88% in COPD) </a:t>
            </a:r>
          </a:p>
          <a:p>
            <a:pPr>
              <a:buClr>
                <a:srgbClr val="FF0000"/>
              </a:buClr>
            </a:pPr>
            <a:r>
              <a:rPr lang="en-US" sz="3000" b="1" dirty="0" smtClean="0">
                <a:solidFill>
                  <a:schemeClr val="tx2"/>
                </a:solidFill>
              </a:rPr>
              <a:t>or patient is exhausted  HFNC is urgently needed ( 40 -50L) /minute, if all these fail only then</a:t>
            </a:r>
          </a:p>
          <a:p>
            <a:pPr>
              <a:buNone/>
            </a:pPr>
            <a:r>
              <a:rPr lang="en-US" sz="2000" b="1" dirty="0" smtClean="0"/>
              <a:t> </a:t>
            </a:r>
          </a:p>
          <a:p>
            <a:r>
              <a:rPr lang="en-US" sz="3000" b="1" dirty="0" smtClean="0">
                <a:solidFill>
                  <a:srgbClr val="FF0000"/>
                </a:solidFill>
              </a:rPr>
              <a:t>Refer the patient to ICU for Ventilator assistance</a:t>
            </a:r>
            <a:endParaRPr lang="en-US" sz="3000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5447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Available Treatment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err="1" smtClean="0"/>
              <a:t>Remdesivir</a:t>
            </a:r>
            <a:r>
              <a:rPr lang="en-US" b="1" dirty="0"/>
              <a:t>: </a:t>
            </a:r>
            <a:r>
              <a:rPr lang="en-US" b="1" dirty="0" smtClean="0"/>
              <a:t>FDA approved (available in Bangladesh)</a:t>
            </a:r>
            <a:endParaRPr lang="en-US" b="1" dirty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/>
              <a:t>Favipiravir: Available </a:t>
            </a:r>
            <a:r>
              <a:rPr lang="en-US" b="1" dirty="0" smtClean="0"/>
              <a:t>( </a:t>
            </a:r>
            <a:r>
              <a:rPr lang="en-US" b="1" dirty="0" smtClean="0">
                <a:solidFill>
                  <a:srgbClr val="FF0000"/>
                </a:solidFill>
              </a:rPr>
              <a:t>?</a:t>
            </a:r>
            <a:r>
              <a:rPr lang="en-US" b="1" dirty="0" smtClean="0"/>
              <a:t> doubtful efficacy)</a:t>
            </a:r>
            <a:endParaRPr lang="en-US" b="1" dirty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smtClean="0"/>
              <a:t>Convalescent plasma ( In use)</a:t>
            </a:r>
            <a:endParaRPr lang="en-US" b="1" dirty="0"/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b="1" dirty="0" err="1" smtClean="0">
                <a:solidFill>
                  <a:srgbClr val="FF0000"/>
                </a:solidFill>
              </a:rPr>
              <a:t>Tocilizumab</a:t>
            </a:r>
            <a:r>
              <a:rPr lang="en-US" b="1" dirty="0" smtClean="0"/>
              <a:t>  ( specific indication of use) CRS  </a:t>
            </a:r>
            <a:endParaRPr lang="en-US" b="1" dirty="0"/>
          </a:p>
          <a:p>
            <a:pPr>
              <a:buClr>
                <a:srgbClr val="FF000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1652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6" y="359596"/>
            <a:ext cx="967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Treatment Provided (All 3 Hospitals; N-236)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651942302"/>
              </p:ext>
            </p:extLst>
          </p:nvPr>
        </p:nvGraphicFramePr>
        <p:xfrm>
          <a:off x="788275" y="897467"/>
          <a:ext cx="10510345" cy="4969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973667" y="6239933"/>
            <a:ext cx="10795000" cy="474133"/>
          </a:xfrm>
        </p:spPr>
        <p:txBody>
          <a:bodyPr>
            <a:normAutofit fontScale="92500" lnSpcReduction="10000"/>
          </a:bodyPr>
          <a:lstStyle/>
          <a:p>
            <a:r>
              <a:rPr lang="en-US" b="1" i="1" dirty="0" smtClean="0"/>
              <a:t>Islam QT, </a:t>
            </a:r>
            <a:r>
              <a:rPr lang="en-US" b="1" i="1" dirty="0" err="1" smtClean="0"/>
              <a:t>Hossain</a:t>
            </a:r>
            <a:r>
              <a:rPr lang="en-US" b="1" i="1" dirty="0" smtClean="0"/>
              <a:t> HT, </a:t>
            </a:r>
            <a:r>
              <a:rPr lang="en-US" b="1" i="1" dirty="0" err="1" smtClean="0"/>
              <a:t>Fahim</a:t>
            </a:r>
            <a:r>
              <a:rPr lang="en-US" b="1" i="1" dirty="0" smtClean="0"/>
              <a:t> FR, Rashid M , </a:t>
            </a:r>
            <a:r>
              <a:rPr lang="en-US" b="1" i="1" dirty="0" err="1" smtClean="0"/>
              <a:t>Clinico-demograhic</a:t>
            </a:r>
            <a:r>
              <a:rPr lang="en-US" b="1" i="1" dirty="0" smtClean="0"/>
              <a:t> profile, treatment outline and clinical outcome of  236 confirmed hospitalized  </a:t>
            </a:r>
            <a:r>
              <a:rPr lang="en-US" b="1" i="1" dirty="0" err="1" smtClean="0"/>
              <a:t>covid</a:t>
            </a:r>
            <a:r>
              <a:rPr lang="en-US" b="1" i="1" dirty="0" smtClean="0"/>
              <a:t>- 19  patients: a multi-centered descriptive study in </a:t>
            </a:r>
            <a:r>
              <a:rPr lang="en-US" b="1" i="1" dirty="0" err="1" smtClean="0"/>
              <a:t>dhaka</a:t>
            </a:r>
            <a:r>
              <a:rPr lang="en-US" b="1" i="1" dirty="0" smtClean="0"/>
              <a:t>, </a:t>
            </a:r>
            <a:r>
              <a:rPr lang="en-US" b="1" i="1" dirty="0" err="1" smtClean="0"/>
              <a:t>bangladesh</a:t>
            </a:r>
            <a:r>
              <a:rPr lang="en-US" b="1" i="1" dirty="0" smtClean="0"/>
              <a:t>; </a:t>
            </a:r>
            <a:r>
              <a:rPr lang="en-US" b="1" i="1" dirty="0" err="1" smtClean="0"/>
              <a:t>bjm</a:t>
            </a:r>
            <a:r>
              <a:rPr lang="en-US" b="1" i="1" dirty="0" smtClean="0"/>
              <a:t> 31:2,2020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07503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COVID- 19 and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Mental Health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 descr="C:\Users\Dr.Sir\Desktop\9c24136d3639190e7580f5214df745df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0250" y="1767681"/>
            <a:ext cx="6038191" cy="410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 descr="C:\Users\Dr.Sir\Desktop\800941b3262bbfa6ea0f2804e5c683a4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952593" y="1732875"/>
            <a:ext cx="4734911" cy="41437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86944" y="5876587"/>
            <a:ext cx="5332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Bookman Old Style" panose="02050604050505020204" pitchFamily="18" charset="0"/>
                <a:ea typeface="Times New Roman" panose="02020603050405020304" pitchFamily="18" charset="0"/>
              </a:rPr>
              <a:t>A medical worker is seen sitting in the East Village of China during the coronavirus pandemic </a:t>
            </a:r>
            <a:endParaRPr lang="en-US" sz="1600" dirty="0">
              <a:latin typeface="Bookman Old Style" panose="02050604050505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98328" y="5876577"/>
            <a:ext cx="6096000" cy="6192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Lorna M. Breen, medical director at </a:t>
            </a:r>
            <a:r>
              <a:rPr lang="en-US" sz="1600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NewYork</a:t>
            </a:r>
            <a:r>
              <a:rPr lang="en-US" sz="1600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-Presbyterian Allen Hospital, committed suicide.</a:t>
            </a:r>
            <a:endParaRPr lang="en-US" sz="14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24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IMG-20200908-WA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80492" y="0"/>
            <a:ext cx="7546312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7030A0"/>
                </a:solidFill>
              </a:rPr>
              <a:t>Clinical Management and Admission criteria</a:t>
            </a:r>
            <a:br>
              <a:rPr lang="en-US" b="1" dirty="0">
                <a:solidFill>
                  <a:srgbClr val="7030A0"/>
                </a:solidFill>
              </a:rPr>
            </a:b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Patients   with   a  mild   clinical   presentation   may   not   initially   </a:t>
            </a:r>
            <a:r>
              <a:rPr lang="en-US" sz="2800" dirty="0" smtClean="0"/>
              <a:t>require hospitalization</a:t>
            </a:r>
            <a:r>
              <a:rPr lang="en-US" sz="2800" dirty="0"/>
              <a:t>.</a:t>
            </a:r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However</a:t>
            </a:r>
            <a:r>
              <a:rPr lang="en-US" sz="2800" dirty="0"/>
              <a:t>,  clinical  signs  and  symptoms  may  worsen  with progression  to </a:t>
            </a:r>
            <a:r>
              <a:rPr lang="en-US" sz="2800" dirty="0" smtClean="0"/>
              <a:t>lower </a:t>
            </a:r>
            <a:r>
              <a:rPr lang="en-US" sz="2800" dirty="0"/>
              <a:t>respiratory  tract disease in the </a:t>
            </a:r>
            <a:r>
              <a:rPr lang="en-US" sz="2800" dirty="0">
                <a:solidFill>
                  <a:srgbClr val="FF0000"/>
                </a:solidFill>
              </a:rPr>
              <a:t>second week of illness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/>
              <a:t>• All patients should be monitored closely.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558122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19210" y="457211"/>
            <a:ext cx="43976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2" y="1676404"/>
            <a:ext cx="43885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0268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b="1" dirty="0" smtClean="0">
                <a:solidFill>
                  <a:srgbClr val="7030A0"/>
                </a:solidFill>
              </a:rPr>
              <a:t>Evaluation of Patients</a:t>
            </a:r>
            <a:r>
              <a:rPr lang="en-US" sz="4000" b="1" dirty="0">
                <a:solidFill>
                  <a:srgbClr val="7030A0"/>
                </a:solidFill>
              </a:rPr>
              <a:t/>
            </a:r>
            <a:br>
              <a:rPr lang="en-US" sz="4000" b="1" dirty="0">
                <a:solidFill>
                  <a:srgbClr val="7030A0"/>
                </a:solidFill>
              </a:rPr>
            </a:br>
            <a:endParaRPr lang="en-US" sz="4000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decision to discontinue for hospitalized patients with COVID-19  should be  made  on  a  </a:t>
            </a:r>
            <a:r>
              <a:rPr lang="en-US" b="1" dirty="0">
                <a:solidFill>
                  <a:srgbClr val="FF0000"/>
                </a:solidFill>
              </a:rPr>
              <a:t>case-by-case</a:t>
            </a:r>
            <a:r>
              <a:rPr lang="en-US" dirty="0"/>
              <a:t>   basis  in  consultation   with  clinicians,   infection </a:t>
            </a:r>
            <a:r>
              <a:rPr lang="en-US" dirty="0" smtClean="0"/>
              <a:t>prevention  </a:t>
            </a:r>
            <a:r>
              <a:rPr lang="en-US" dirty="0"/>
              <a:t>and  control  specialists,  and  public  health  officials. </a:t>
            </a:r>
            <a:endParaRPr lang="en-US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</a:t>
            </a:r>
            <a:r>
              <a:rPr lang="en-US" sz="2800" dirty="0"/>
              <a:t>disease severity, </a:t>
            </a:r>
            <a:endParaRPr lang="en-US" sz="2800" dirty="0" smtClean="0"/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illness </a:t>
            </a:r>
            <a:r>
              <a:rPr lang="en-US" sz="2800" dirty="0"/>
              <a:t>signs and symptoms, and </a:t>
            </a:r>
            <a:endParaRPr lang="en-US" sz="2800" dirty="0" smtClean="0"/>
          </a:p>
          <a:p>
            <a:pPr>
              <a:buFont typeface="Wingdings" pitchFamily="2" charset="2"/>
              <a:buChar char="ü"/>
            </a:pPr>
            <a:r>
              <a:rPr lang="en-US" sz="2800" dirty="0" smtClean="0"/>
              <a:t>results </a:t>
            </a:r>
            <a:r>
              <a:rPr lang="en-US" sz="2800" dirty="0"/>
              <a:t>of </a:t>
            </a:r>
            <a:r>
              <a:rPr lang="en-US" sz="2800" dirty="0" smtClean="0"/>
              <a:t>laboratory </a:t>
            </a:r>
            <a:r>
              <a:rPr lang="en-US" sz="2800" dirty="0"/>
              <a:t>testing for COVID-19 in respiratory  specimens</a:t>
            </a:r>
            <a:r>
              <a:rPr lang="en-US" dirty="0"/>
              <a:t>.  </a:t>
            </a:r>
            <a:endParaRPr lang="en-US" dirty="0" smtClean="0"/>
          </a:p>
          <a:p>
            <a:r>
              <a:rPr lang="en-US" dirty="0" smtClean="0"/>
              <a:t>Decision </a:t>
            </a:r>
            <a:r>
              <a:rPr lang="en-US" dirty="0"/>
              <a:t>will be taken </a:t>
            </a:r>
            <a:r>
              <a:rPr lang="en-US" dirty="0" smtClean="0"/>
              <a:t>by </a:t>
            </a:r>
            <a:r>
              <a:rPr lang="en-US" b="1" dirty="0">
                <a:solidFill>
                  <a:srgbClr val="FF0000"/>
                </a:solidFill>
              </a:rPr>
              <a:t>clinicians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59286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926"/>
            <a:ext cx="11099800" cy="528723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Discharge Criteria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•  Resolution  of fever,  without use of antipyretic  medication  - </a:t>
            </a:r>
            <a:r>
              <a:rPr lang="en-US" dirty="0" smtClean="0"/>
              <a:t>    for </a:t>
            </a:r>
            <a:r>
              <a:rPr lang="en-US" dirty="0"/>
              <a:t>at </a:t>
            </a:r>
            <a:r>
              <a:rPr lang="en-US" dirty="0">
                <a:solidFill>
                  <a:srgbClr val="FF0000"/>
                </a:solidFill>
              </a:rPr>
              <a:t>least 2 </a:t>
            </a:r>
            <a:r>
              <a:rPr lang="en-US" dirty="0" smtClean="0">
                <a:solidFill>
                  <a:srgbClr val="FF0000"/>
                </a:solidFill>
              </a:rPr>
              <a:t>days.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Improvement  in illness signs and symptoms.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00" y="3191934"/>
            <a:ext cx="3564464" cy="346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016996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4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302062"/>
            <a:ext cx="10515600" cy="76029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Take-Home Message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5310" y="1211950"/>
            <a:ext cx="8400394" cy="5399059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An RNA virus disease, mainly spread by respiratory droplets 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Majority experiences mild to moderate respiratory illness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RT-PCR is the gold standard test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Management is symptomatic and supportive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Thromboprophylaxis for all hospitalized COVID- 19 patients </a:t>
            </a:r>
          </a:p>
          <a:p>
            <a:pPr>
              <a:buClr>
                <a:srgbClr val="FF0000"/>
              </a:buClr>
            </a:pPr>
            <a:r>
              <a:rPr lang="en-US" sz="2400" b="1" dirty="0" err="1">
                <a:solidFill>
                  <a:schemeClr val="tx2"/>
                </a:solidFill>
              </a:rPr>
              <a:t>Remdisivir</a:t>
            </a:r>
            <a:r>
              <a:rPr lang="en-US" sz="2400" b="1" dirty="0">
                <a:solidFill>
                  <a:schemeClr val="tx2"/>
                </a:solidFill>
              </a:rPr>
              <a:t> has EUA by FDA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Home management is for asymptomatic, mild and moderate diseases 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Hospital management is indicated for severe and critical diseases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Vaccines are in up to phase </a:t>
            </a:r>
            <a:r>
              <a:rPr lang="en-US" sz="2400" b="1" dirty="0" smtClean="0">
                <a:solidFill>
                  <a:schemeClr val="tx2"/>
                </a:solidFill>
              </a:rPr>
              <a:t>3 </a:t>
            </a:r>
            <a:r>
              <a:rPr lang="en-US" sz="2400" b="1" dirty="0">
                <a:solidFill>
                  <a:schemeClr val="tx2"/>
                </a:solidFill>
              </a:rPr>
              <a:t>trial</a:t>
            </a:r>
          </a:p>
          <a:p>
            <a:pPr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Prognosis appears better than SARS, MERS, and E</a:t>
            </a:r>
            <a:r>
              <a:rPr lang="en-US" sz="2400" b="1" dirty="0" smtClean="0">
                <a:solidFill>
                  <a:schemeClr val="tx2"/>
                </a:solidFill>
              </a:rPr>
              <a:t>bola</a:t>
            </a:r>
            <a:r>
              <a:rPr lang="en-US" sz="2400" b="1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68461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ownloads\IMG-20200816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50431" y="0"/>
            <a:ext cx="9417269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6818" y="-999"/>
            <a:ext cx="7882759" cy="685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US" smtClean="0"/>
              <a:pPr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554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5077" y="532563"/>
            <a:ext cx="10028256" cy="590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595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ownloads\IMG-20200908-WA00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61363" y="0"/>
            <a:ext cx="687307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4EF28D2-5501-4E55-B642-DB3E28AB360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97" y="3436895"/>
            <a:ext cx="5801707" cy="3422013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B4E140E-3979-4035-A255-931F815DA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600" y="15114"/>
            <a:ext cx="5785940" cy="3406007"/>
          </a:xfrm>
          <a:prstGeom prst="rect">
            <a:avLst/>
          </a:prstGeom>
        </p:spPr>
      </p:pic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xmlns="" id="{53E3371A-1742-4CA8-BDEF-02DC9122B2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80537" y="15114"/>
            <a:ext cx="6240278" cy="3406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E52A4C-D8BA-4DC2-9102-63FAE0B52947}"/>
              </a:ext>
            </a:extLst>
          </p:cNvPr>
          <p:cNvSpPr txBox="1"/>
          <p:nvPr/>
        </p:nvSpPr>
        <p:spPr>
          <a:xfrm>
            <a:off x="6454349" y="352473"/>
            <a:ext cx="3166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xmlns="" id="{E0B20E45-E080-48E9-B4E3-3B62044551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2074" y="3421119"/>
            <a:ext cx="6240279" cy="34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348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2" y="838210"/>
            <a:ext cx="43885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2" y="1752600"/>
            <a:ext cx="43885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792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7602" y="1828806"/>
            <a:ext cx="43885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2405" y="990611"/>
            <a:ext cx="43854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001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31" y="258884"/>
            <a:ext cx="10972800" cy="81318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Global: Health workers silenced, exposed and attacked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1893" y="1347305"/>
            <a:ext cx="11918731" cy="4769726"/>
          </a:xfrm>
        </p:spPr>
        <p:txBody>
          <a:bodyPr>
            <a:normAutofit fontScale="25000" lnSpcReduction="20000"/>
          </a:bodyPr>
          <a:lstStyle/>
          <a:p>
            <a:pPr>
              <a:buClr>
                <a:srgbClr val="FF0000"/>
              </a:buClr>
            </a:pPr>
            <a:r>
              <a:rPr lang="en-US" sz="9600" dirty="0" smtClean="0"/>
              <a:t>There is currently no systematic global tracking of how many health and essential workers have died after contracting COVID-19.</a:t>
            </a:r>
          </a:p>
          <a:p>
            <a:pPr>
              <a:buClr>
                <a:srgbClr val="FF0000"/>
              </a:buClr>
            </a:pPr>
            <a:endParaRPr lang="en-US" sz="9600" dirty="0" smtClean="0"/>
          </a:p>
          <a:p>
            <a:pPr>
              <a:buClr>
                <a:srgbClr val="FF0000"/>
              </a:buClr>
            </a:pPr>
            <a:r>
              <a:rPr lang="en-US" sz="9600" dirty="0" smtClean="0"/>
              <a:t>However, Amnesty International has collated and analyzed a wide range of available data that shows that over </a:t>
            </a:r>
            <a:r>
              <a:rPr lang="en-US" sz="9600" dirty="0" smtClean="0">
                <a:solidFill>
                  <a:srgbClr val="FF0000"/>
                </a:solidFill>
              </a:rPr>
              <a:t>7000 health workers are known to have died </a:t>
            </a:r>
            <a:r>
              <a:rPr lang="en-US" sz="9600" dirty="0" smtClean="0"/>
              <a:t>after contracting COVID-19 in</a:t>
            </a:r>
            <a:r>
              <a:rPr lang="en-US" sz="9600" dirty="0" smtClean="0">
                <a:solidFill>
                  <a:srgbClr val="FF0000"/>
                </a:solidFill>
              </a:rPr>
              <a:t> around the world. </a:t>
            </a:r>
            <a:r>
              <a:rPr lang="en-US" sz="9600" dirty="0" smtClean="0"/>
              <a:t>September 3, 2020</a:t>
            </a:r>
          </a:p>
          <a:p>
            <a:pPr>
              <a:buClr>
                <a:srgbClr val="FF0000"/>
              </a:buClr>
            </a:pPr>
            <a:endParaRPr lang="en-US" sz="9600" dirty="0" smtClean="0"/>
          </a:p>
          <a:p>
            <a:pPr>
              <a:buClr>
                <a:srgbClr val="FF0000"/>
              </a:buClr>
            </a:pPr>
            <a:r>
              <a:rPr lang="en-US" sz="9600" dirty="0" smtClean="0"/>
              <a:t>According to Amnesty International’s monitoring, the countries with the highest numbers of health worker deaths thus far include the </a:t>
            </a:r>
            <a:r>
              <a:rPr lang="en-US" sz="9600" dirty="0" smtClean="0">
                <a:solidFill>
                  <a:srgbClr val="FF0000"/>
                </a:solidFill>
              </a:rPr>
              <a:t>USA (507), Russia (545), UK (540)</a:t>
            </a:r>
            <a:r>
              <a:rPr lang="en-US" sz="9600" dirty="0" smtClean="0"/>
              <a:t>, including 262 social care workers), Brazil (351), Mexico (248), Italy (188), Egypt (111), Iran (91), Ecuador (82) and Spain (63). </a:t>
            </a:r>
          </a:p>
          <a:p>
            <a:pPr>
              <a:buClr>
                <a:srgbClr val="FF0000"/>
              </a:buClr>
            </a:pPr>
            <a:endParaRPr lang="en-US" sz="9600" dirty="0" smtClean="0"/>
          </a:p>
          <a:p>
            <a:pPr>
              <a:buClr>
                <a:srgbClr val="FF0000"/>
              </a:buClr>
            </a:pPr>
            <a:r>
              <a:rPr lang="en-US" sz="9600" dirty="0" smtClean="0"/>
              <a:t>Health workers reported serious shortages of personal protective equipment (PPE) in nearly all of the 63 countries and territories surveyed by Amnesty International.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5437" y="6318610"/>
            <a:ext cx="3586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>
                <a:solidFill>
                  <a:schemeClr val="tx2"/>
                </a:solidFill>
              </a:rPr>
              <a:t>Amnesty International, July 13, 2020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605" y="404326"/>
            <a:ext cx="11572875" cy="4482995"/>
          </a:xfrm>
        </p:spPr>
        <p:txBody>
          <a:bodyPr>
            <a:noAutofit/>
          </a:bodyPr>
          <a:lstStyle/>
          <a:p>
            <a:pPr algn="just">
              <a:buClr>
                <a:srgbClr val="FF0000"/>
              </a:buClr>
            </a:pPr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FF0000"/>
                </a:solidFill>
              </a:rPr>
              <a:t>doctor working </a:t>
            </a:r>
            <a:r>
              <a:rPr lang="en-US" sz="2400" dirty="0" smtClean="0"/>
              <a:t>in Mexico City told Amnesty International that doctors were spending about </a:t>
            </a:r>
            <a:r>
              <a:rPr lang="en-US" sz="2400" dirty="0" smtClean="0">
                <a:solidFill>
                  <a:srgbClr val="FF0000"/>
                </a:solidFill>
              </a:rPr>
              <a:t>12% of their monthly salaries buying their own PPE</a:t>
            </a:r>
            <a:r>
              <a:rPr lang="en-US" sz="2400" dirty="0" smtClean="0"/>
              <a:t>.</a:t>
            </a:r>
          </a:p>
          <a:p>
            <a:pPr marL="0" indent="0" algn="just">
              <a:buClr>
                <a:srgbClr val="FF0000"/>
              </a:buClr>
              <a:buNone/>
            </a:pPr>
            <a:endParaRPr lang="en-US" sz="1000" dirty="0" smtClean="0"/>
          </a:p>
          <a:p>
            <a:pPr algn="just">
              <a:buClr>
                <a:srgbClr val="FF0000"/>
              </a:buClr>
            </a:pPr>
            <a:r>
              <a:rPr lang="en-US" sz="2400" dirty="0" smtClean="0"/>
              <a:t>In addition to a </a:t>
            </a:r>
            <a:r>
              <a:rPr lang="en-US" sz="2400" dirty="0" smtClean="0">
                <a:solidFill>
                  <a:srgbClr val="FF0000"/>
                </a:solidFill>
              </a:rPr>
              <a:t>global shortage of supply</a:t>
            </a:r>
            <a:r>
              <a:rPr lang="en-US" sz="2400" dirty="0" smtClean="0"/>
              <a:t>, trade restrictions may have aggravated this problem. In June 2020, 56 countries and two </a:t>
            </a:r>
            <a:r>
              <a:rPr lang="en-US" sz="2400" dirty="0" smtClean="0">
                <a:solidFill>
                  <a:srgbClr val="FF0000"/>
                </a:solidFill>
              </a:rPr>
              <a:t>trade blocs </a:t>
            </a:r>
            <a:r>
              <a:rPr lang="en-US" sz="2400" dirty="0" smtClean="0"/>
              <a:t>(the European Union and the Eurasian Economic Union) had put in place measures to either ban or restrict the export of some, or all, forms of PPE or its components.</a:t>
            </a:r>
          </a:p>
          <a:p>
            <a:pPr marL="0" indent="0" algn="just">
              <a:buClr>
                <a:srgbClr val="FF0000"/>
              </a:buClr>
              <a:buNone/>
            </a:pPr>
            <a:endParaRPr lang="en-US" sz="1000" dirty="0" smtClean="0"/>
          </a:p>
          <a:p>
            <a:pPr algn="just">
              <a:buClr>
                <a:srgbClr val="FF0000"/>
              </a:buClr>
            </a:pPr>
            <a:r>
              <a:rPr lang="en-US" sz="2400" dirty="0" smtClean="0"/>
              <a:t>Amnesty International documented several cases where health and essential workers experienced </a:t>
            </a:r>
            <a:r>
              <a:rPr lang="en-US" sz="2400" dirty="0" smtClean="0">
                <a:solidFill>
                  <a:srgbClr val="FF0000"/>
                </a:solidFill>
              </a:rPr>
              <a:t>stigma and violence because of their jobs. </a:t>
            </a:r>
            <a:r>
              <a:rPr lang="en-US" sz="2400" dirty="0" smtClean="0"/>
              <a:t>For example, a nurse in Mexico was reportedly drenched with chlorine while walking on the street, and in the Philippines, attackers poured bleach in the face of a hospital utility worker.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8212376" y="6334375"/>
            <a:ext cx="3586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i="1" dirty="0">
                <a:solidFill>
                  <a:schemeClr val="tx2"/>
                </a:solidFill>
              </a:rPr>
              <a:t>Amnesty International, July 13, 2020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881" y="5020316"/>
            <a:ext cx="118083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400" b="1" cap="all" dirty="0">
                <a:solidFill>
                  <a:schemeClr val="tx2"/>
                </a:solidFill>
              </a:rPr>
              <a:t>TAKE ACTION AND ADD YOUR VOICE</a:t>
            </a:r>
          </a:p>
          <a:p>
            <a:pPr algn="ctr">
              <a:buClr>
                <a:srgbClr val="FF0000"/>
              </a:buClr>
            </a:pPr>
            <a:endParaRPr lang="en-US" sz="1000" b="1" dirty="0">
              <a:solidFill>
                <a:schemeClr val="tx2"/>
              </a:solidFill>
            </a:endParaRPr>
          </a:p>
          <a:p>
            <a:pPr algn="ctr">
              <a:buClr>
                <a:srgbClr val="FF0000"/>
              </a:buClr>
            </a:pPr>
            <a:r>
              <a:rPr lang="en-US" sz="3000" dirty="0">
                <a:solidFill>
                  <a:srgbClr val="FF0000"/>
                </a:solidFill>
              </a:rPr>
              <a:t>Let’s Protect Health and Essential Workers Everywhere in the World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wnloads\IMG-20200908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57979" y="0"/>
            <a:ext cx="876216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213 countries of the World affected</a:t>
            </a:r>
          </a:p>
          <a:p>
            <a:r>
              <a:rPr lang="en-US" dirty="0" smtClean="0"/>
              <a:t>Male predominant</a:t>
            </a:r>
          </a:p>
          <a:p>
            <a:r>
              <a:rPr lang="en-US" dirty="0" smtClean="0"/>
              <a:t>All age group are affected</a:t>
            </a:r>
          </a:p>
          <a:p>
            <a:r>
              <a:rPr lang="en-US" dirty="0" smtClean="0"/>
              <a:t>Asymptomatic are super spreaders</a:t>
            </a:r>
          </a:p>
          <a:p>
            <a:r>
              <a:rPr lang="en-US" dirty="0" smtClean="0"/>
              <a:t>Can affect all countries of cold , hot and humid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14703"/>
            <a:ext cx="10972800" cy="5411464"/>
          </a:xfrm>
        </p:spPr>
        <p:txBody>
          <a:bodyPr>
            <a:normAutofit fontScale="92500" lnSpcReduction="10000"/>
          </a:bodyPr>
          <a:lstStyle/>
          <a:p>
            <a:pPr lvl="0">
              <a:spcBef>
                <a:spcPts val="0"/>
              </a:spcBef>
              <a:buClr>
                <a:srgbClr val="A53010"/>
              </a:buClr>
            </a:pPr>
            <a:endParaRPr lang="en-US" dirty="0" smtClean="0">
              <a:latin typeface="Calibri" pitchFamily="34" charset="0"/>
            </a:endParaRPr>
          </a:p>
          <a:p>
            <a:pPr>
              <a:spcBef>
                <a:spcPts val="0"/>
              </a:spcBef>
              <a:buClr>
                <a:srgbClr val="A53010"/>
              </a:buClr>
            </a:pPr>
            <a:r>
              <a:rPr lang="en-US" dirty="0" smtClean="0">
                <a:latin typeface="Calibri" pitchFamily="34" charset="0"/>
              </a:rPr>
              <a:t>The first confirmed death from the corona virus infection occurred on 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9 January.</a:t>
            </a:r>
            <a:r>
              <a:rPr lang="en-US" dirty="0" smtClean="0">
                <a:latin typeface="Calibri" pitchFamily="34" charset="0"/>
              </a:rPr>
              <a:t> </a:t>
            </a:r>
          </a:p>
          <a:p>
            <a:pPr>
              <a:spcBef>
                <a:spcPts val="0"/>
              </a:spcBef>
            </a:pPr>
            <a:endParaRPr lang="en-US" dirty="0" smtClean="0">
              <a:latin typeface="Calibri" pitchFamily="34" charset="0"/>
            </a:endParaRPr>
          </a:p>
          <a:p>
            <a:pPr lvl="0">
              <a:spcBef>
                <a:spcPts val="0"/>
              </a:spcBef>
              <a:buClr>
                <a:srgbClr val="A53010"/>
              </a:buClr>
            </a:pPr>
            <a:r>
              <a:rPr lang="en-US" dirty="0" smtClean="0">
                <a:latin typeface="Calibri" pitchFamily="34" charset="0"/>
              </a:rPr>
              <a:t>Wuhan was placed under quarantine on January 23.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 </a:t>
            </a:r>
          </a:p>
          <a:p>
            <a:pPr lvl="0">
              <a:spcBef>
                <a:spcPts val="0"/>
              </a:spcBef>
              <a:buClr>
                <a:srgbClr val="A53010"/>
              </a:buClr>
            </a:pPr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Calibri" pitchFamily="34" charset="0"/>
            </a:endParaRPr>
          </a:p>
          <a:p>
            <a:pPr lvl="0">
              <a:spcBef>
                <a:spcPts val="0"/>
              </a:spcBef>
              <a:buClr>
                <a:srgbClr val="A53010"/>
              </a:buClr>
            </a:pP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itchFamily="34" charset="0"/>
              </a:rPr>
              <a:t>This raised intense attention in China and globally.</a:t>
            </a:r>
          </a:p>
          <a:p>
            <a:pPr lvl="0">
              <a:spcBef>
                <a:spcPts val="0"/>
              </a:spcBef>
              <a:buClr>
                <a:srgbClr val="A53010"/>
              </a:buClr>
              <a:buNone/>
            </a:pPr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The WHO declared the COVID-19 outbreak a Public Health Emergency on January 30. </a:t>
            </a:r>
          </a:p>
          <a:p>
            <a:pPr marL="0" indent="0">
              <a:buNone/>
            </a:pPr>
            <a:endParaRPr lang="en-US" dirty="0" smtClean="0">
              <a:latin typeface="Calibri" pitchFamily="34" charset="0"/>
            </a:endParaRPr>
          </a:p>
          <a:p>
            <a:r>
              <a:rPr lang="en-US" dirty="0" smtClean="0">
                <a:latin typeface="Calibri" pitchFamily="34" charset="0"/>
              </a:rPr>
              <a:t>It spreads rapidly in china and other countries.</a:t>
            </a:r>
            <a:endParaRPr lang="en-US" dirty="0" smtClean="0">
              <a:solidFill>
                <a:prstClr val="black">
                  <a:lumMod val="75000"/>
                  <a:lumOff val="25000"/>
                </a:prstClr>
              </a:solidFill>
              <a:latin typeface="Calibri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29407"/>
            <a:ext cx="10972800" cy="4696760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Epidemiology</a:t>
            </a:r>
          </a:p>
          <a:p>
            <a:r>
              <a:rPr lang="en-US" dirty="0" smtClean="0"/>
              <a:t>Pathogenesis</a:t>
            </a:r>
          </a:p>
          <a:p>
            <a:r>
              <a:rPr lang="en-US" dirty="0" smtClean="0"/>
              <a:t>Case definition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Clinical manifestations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Investigations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Management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0437" y="0"/>
            <a:ext cx="93857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Detection and Case Fatality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Data from </a:t>
            </a:r>
            <a:r>
              <a:rPr lang="en-US" sz="2400" dirty="0" err="1" smtClean="0"/>
              <a:t>Worldometer</a:t>
            </a:r>
            <a:r>
              <a:rPr lang="en-US" sz="2400" dirty="0" smtClean="0"/>
              <a:t> does not reflect the actual figures from developed or developing countries globally. (</a:t>
            </a:r>
            <a:r>
              <a:rPr lang="en-US" sz="2400" dirty="0" smtClean="0">
                <a:solidFill>
                  <a:srgbClr val="FF0000"/>
                </a:solidFill>
              </a:rPr>
              <a:t>07.9.2020)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                                    C                D              TT                POP             INC      Death     TPT</a:t>
            </a:r>
          </a:p>
          <a:p>
            <a:r>
              <a:rPr lang="en-US" sz="2400" dirty="0" smtClean="0"/>
              <a:t>USA-                  6467458/193282/87571820/ 331314584       7.3         2.9       26.4</a:t>
            </a:r>
          </a:p>
          <a:p>
            <a:r>
              <a:rPr lang="en-US" sz="2400" dirty="0" smtClean="0"/>
              <a:t>INDIA-               4236961/72033/49551507/1382159883         8.5         1.7       3.58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BANGLADESH</a:t>
            </a:r>
            <a:r>
              <a:rPr lang="en-US" sz="2400" dirty="0" smtClean="0">
                <a:solidFill>
                  <a:srgbClr val="FF0000"/>
                </a:solidFill>
              </a:rPr>
              <a:t>-</a:t>
            </a:r>
            <a:r>
              <a:rPr lang="en-US" sz="2400" dirty="0" smtClean="0"/>
              <a:t>     327359/ 4516  /1644724/164949951              </a:t>
            </a:r>
            <a:r>
              <a:rPr lang="en-US" sz="2400" dirty="0" smtClean="0">
                <a:solidFill>
                  <a:srgbClr val="FF0000"/>
                </a:solidFill>
              </a:rPr>
              <a:t>19.9</a:t>
            </a:r>
            <a:r>
              <a:rPr lang="en-US" sz="2400" dirty="0" smtClean="0"/>
              <a:t>       </a:t>
            </a:r>
            <a:r>
              <a:rPr lang="en-US" sz="2400" dirty="0" smtClean="0">
                <a:solidFill>
                  <a:srgbClr val="FF0000"/>
                </a:solidFill>
              </a:rPr>
              <a:t>1.37      0.99</a:t>
            </a:r>
          </a:p>
          <a:p>
            <a:r>
              <a:rPr lang="en-US" sz="2400" dirty="0" smtClean="0"/>
              <a:t>PAKISTAN-        298903 /6345/2778689/221554094                10.7        2.1         1.25</a:t>
            </a:r>
          </a:p>
          <a:p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INC- Incidence , Death, TPT – Total population Tested in Percentage</a:t>
            </a:r>
            <a:endParaRPr lang="en-US" sz="24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0A1B60-4E37-46C4-969F-A70998929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4CD4D2E-9DE2-4509-BA3D-2F25BACAFCD0}"/>
              </a:ext>
            </a:extLst>
          </p:cNvPr>
          <p:cNvSpPr txBox="1"/>
          <p:nvPr/>
        </p:nvSpPr>
        <p:spPr>
          <a:xfrm>
            <a:off x="652072" y="234926"/>
            <a:ext cx="1062907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 Bangladesh 1st case was reported on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March 08,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8941930-853D-4001-9784-40CD61A9C3A2}"/>
              </a:ext>
            </a:extLst>
          </p:cNvPr>
          <p:cNvSpPr txBox="1"/>
          <p:nvPr/>
        </p:nvSpPr>
        <p:spPr>
          <a:xfrm>
            <a:off x="904451" y="5668975"/>
            <a:ext cx="107239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dirty="0">
                <a:solidFill>
                  <a:schemeClr val="bg1"/>
                </a:solidFill>
              </a:rPr>
              <a:t>It has already cost thousands of life and is a national burden both in health sector and in economic sector</a:t>
            </a:r>
          </a:p>
        </p:txBody>
      </p:sp>
    </p:spTree>
    <p:extLst>
      <p:ext uri="{BB962C8B-B14F-4D97-AF65-F5344CB8AC3E}">
        <p14:creationId xmlns:p14="http://schemas.microsoft.com/office/powerpoint/2010/main" xmlns="" val="397741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Bangladesh as on 24 August,2020</a:t>
            </a:r>
            <a:endParaRPr lang="en-US" dirty="0"/>
          </a:p>
        </p:txBody>
      </p:sp>
      <p:pic>
        <p:nvPicPr>
          <p:cNvPr id="2050" name="Picture 2" descr="C:\Users\user\Desktop\Capture.PNG 1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2922" y="1249379"/>
            <a:ext cx="10619715" cy="5441132"/>
          </a:xfrm>
          <a:prstGeom prst="rect">
            <a:avLst/>
          </a:prstGeom>
          <a:noFill/>
        </p:spPr>
      </p:pic>
      <p:pic>
        <p:nvPicPr>
          <p:cNvPr id="4" name="Picture 2" descr="C:\Users\user\Desktop\Capture.PNG 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522" y="1274779"/>
            <a:ext cx="10619715" cy="544113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Bangladesh as on 24 August,2020</a:t>
            </a:r>
            <a:endParaRPr lang="en-US" dirty="0"/>
          </a:p>
        </p:txBody>
      </p:sp>
      <p:pic>
        <p:nvPicPr>
          <p:cNvPr id="9218" name="Picture 2" descr="C:\Users\user\Desktop\Capture.PNG1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86830" y="1204112"/>
            <a:ext cx="10275683" cy="554072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Pathogenesis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71753"/>
            <a:ext cx="10972800" cy="4854414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CRS:    Gama Interferon/ TNF alpha/ IL1/IL6</a:t>
            </a:r>
          </a:p>
          <a:p>
            <a:r>
              <a:rPr lang="en-US" dirty="0" err="1" smtClean="0"/>
              <a:t>Chemokines</a:t>
            </a:r>
            <a:r>
              <a:rPr lang="en-US" dirty="0" smtClean="0"/>
              <a:t>: Many</a:t>
            </a:r>
          </a:p>
          <a:p>
            <a:r>
              <a:rPr lang="en-US" dirty="0" err="1" smtClean="0"/>
              <a:t>Coagulopathy</a:t>
            </a:r>
            <a:r>
              <a:rPr lang="en-US" dirty="0" smtClean="0"/>
              <a:t>: Clot in vessels of body Venous more than 70%</a:t>
            </a:r>
          </a:p>
          <a:p>
            <a:pPr>
              <a:buNone/>
            </a:pPr>
            <a:r>
              <a:rPr lang="en-US" dirty="0" smtClean="0"/>
              <a:t>                                All these came to light in April after 50 cases of</a:t>
            </a:r>
          </a:p>
          <a:p>
            <a:pPr>
              <a:buNone/>
            </a:pPr>
            <a:r>
              <a:rPr lang="en-US" dirty="0" smtClean="0"/>
              <a:t>                                postmortem in Italy. </a:t>
            </a:r>
          </a:p>
          <a:p>
            <a:r>
              <a:rPr lang="en-US" dirty="0" smtClean="0"/>
              <a:t>ACE2 receptors are the target of COVID 19</a:t>
            </a:r>
          </a:p>
          <a:p>
            <a:r>
              <a:rPr lang="en-US" dirty="0" smtClean="0"/>
              <a:t>Diffuse alveolar damage/ Type 2 </a:t>
            </a:r>
            <a:r>
              <a:rPr lang="en-US" dirty="0" err="1" smtClean="0"/>
              <a:t>Pneumocytes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             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A2B6BC-2507-4FDC-A772-7FA295DCF5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40"/>
          <a:stretch/>
        </p:blipFill>
        <p:spPr>
          <a:xfrm>
            <a:off x="322115" y="665810"/>
            <a:ext cx="9545787" cy="6071420"/>
          </a:xfrm>
          <a:prstGeom prst="rect">
            <a:avLst/>
          </a:prstGeom>
        </p:spPr>
      </p:pic>
      <p:sp>
        <p:nvSpPr>
          <p:cNvPr id="2" name="Google Shape;1246;p64">
            <a:extLst>
              <a:ext uri="{FF2B5EF4-FFF2-40B4-BE49-F238E27FC236}">
                <a16:creationId xmlns:a16="http://schemas.microsoft.com/office/drawing/2014/main" xmlns="" id="{26BF4819-79FE-4671-92EC-6C637924CA0D}"/>
              </a:ext>
            </a:extLst>
          </p:cNvPr>
          <p:cNvSpPr txBox="1">
            <a:spLocks/>
          </p:cNvSpPr>
          <p:nvPr/>
        </p:nvSpPr>
        <p:spPr>
          <a:xfrm>
            <a:off x="8001871" y="2"/>
            <a:ext cx="4083159" cy="84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pPr algn="ctr"/>
            <a:r>
              <a:rPr lang="en-US" sz="4400" kern="0" dirty="0">
                <a:solidFill>
                  <a:srgbClr val="007DEE"/>
                </a:solidFill>
                <a:latin typeface="Franklin Gothic Demi Cond" panose="020B0706030402020204" pitchFamily="34" charset="0"/>
              </a:rPr>
              <a:t>Pathophysiology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8F4B3DDD-FECD-4AC2-A85A-E71C80D5C820}"/>
              </a:ext>
            </a:extLst>
          </p:cNvPr>
          <p:cNvCxnSpPr>
            <a:cxnSpLocks/>
          </p:cNvCxnSpPr>
          <p:nvPr/>
        </p:nvCxnSpPr>
        <p:spPr>
          <a:xfrm flipH="1">
            <a:off x="7486649" y="843159"/>
            <a:ext cx="42631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12">
            <a:extLst>
              <a:ext uri="{FF2B5EF4-FFF2-40B4-BE49-F238E27FC236}">
                <a16:creationId xmlns:a16="http://schemas.microsoft.com/office/drawing/2014/main" xmlns="" id="{855CFA64-2CF3-4D3C-A24D-3C8DAB2C12C4}"/>
              </a:ext>
            </a:extLst>
          </p:cNvPr>
          <p:cNvGrpSpPr/>
          <p:nvPr/>
        </p:nvGrpSpPr>
        <p:grpSpPr>
          <a:xfrm>
            <a:off x="9855774" y="2556946"/>
            <a:ext cx="2241384" cy="1515477"/>
            <a:chOff x="9911036" y="2582822"/>
            <a:chExt cx="2241383" cy="15154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F6C92278-D93C-4FFF-9EED-372363837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277" t="96082" r="74366" b="-583"/>
            <a:stretch/>
          </p:blipFill>
          <p:spPr>
            <a:xfrm>
              <a:off x="9919658" y="2582822"/>
              <a:ext cx="2046228" cy="32784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4230D1C-4584-4D16-9AFA-9FC275B07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 xmlns="">
                    <a14:imgLayer r:embed="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628" t="96237" r="57015" b="447"/>
            <a:stretch/>
          </p:blipFill>
          <p:spPr>
            <a:xfrm>
              <a:off x="10083628" y="3019244"/>
              <a:ext cx="2046228" cy="2415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C7FB53A-600A-4D55-B0BD-75A07E19A9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6420" t="95408" r="35526" b="4"/>
            <a:stretch/>
          </p:blipFill>
          <p:spPr>
            <a:xfrm>
              <a:off x="10087742" y="3395240"/>
              <a:ext cx="2064677" cy="30548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22B53DF-DB05-45E4-9DE5-4B0D5BD70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5855" t="95404" r="16856" b="-368"/>
            <a:stretch/>
          </p:blipFill>
          <p:spPr>
            <a:xfrm>
              <a:off x="9911036" y="3770452"/>
              <a:ext cx="1961172" cy="327847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8545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246;p64">
            <a:extLst>
              <a:ext uri="{FF2B5EF4-FFF2-40B4-BE49-F238E27FC236}">
                <a16:creationId xmlns:a16="http://schemas.microsoft.com/office/drawing/2014/main" xmlns="" id="{6C79F97A-303A-4BD7-84F3-F2FB98C75941}"/>
              </a:ext>
            </a:extLst>
          </p:cNvPr>
          <p:cNvSpPr txBox="1">
            <a:spLocks/>
          </p:cNvSpPr>
          <p:nvPr/>
        </p:nvSpPr>
        <p:spPr>
          <a:xfrm>
            <a:off x="10023235" y="184080"/>
            <a:ext cx="2028692" cy="843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Saira SemiCondensed Medium"/>
              <a:buNone/>
              <a:defRPr sz="4800" b="0" i="0" u="none" strike="noStrike" cap="none">
                <a:solidFill>
                  <a:srgbClr val="FFFFFF"/>
                </a:solidFill>
                <a:latin typeface="Saira SemiCondensed Medium"/>
                <a:ea typeface="Saira SemiCondensed Medium"/>
                <a:cs typeface="Saira SemiCondensed Medium"/>
                <a:sym typeface="Saira SemiCondensed Medium"/>
              </a:defRPr>
            </a:lvl9pPr>
          </a:lstStyle>
          <a:p>
            <a:pPr algn="ctr"/>
            <a:r>
              <a:rPr lang="en-US" sz="4400" kern="0" dirty="0">
                <a:solidFill>
                  <a:srgbClr val="007DEE"/>
                </a:solidFill>
                <a:latin typeface="Franklin Gothic Demi Cond" panose="020B0706030402020204" pitchFamily="34" charset="0"/>
              </a:rPr>
              <a:t>Virology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A7A87A0-FC3D-4E47-9BF1-7D75CCFA430F}"/>
              </a:ext>
            </a:extLst>
          </p:cNvPr>
          <p:cNvCxnSpPr>
            <a:cxnSpLocks/>
          </p:cNvCxnSpPr>
          <p:nvPr/>
        </p:nvCxnSpPr>
        <p:spPr>
          <a:xfrm flipH="1">
            <a:off x="8132889" y="1027235"/>
            <a:ext cx="37806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1245;p64">
            <a:extLst>
              <a:ext uri="{FF2B5EF4-FFF2-40B4-BE49-F238E27FC236}">
                <a16:creationId xmlns:a16="http://schemas.microsoft.com/office/drawing/2014/main" xmlns="" id="{BBC2AF42-A0B3-4CD6-A5B9-54F8559EAA81}"/>
              </a:ext>
            </a:extLst>
          </p:cNvPr>
          <p:cNvSpPr txBox="1">
            <a:spLocks/>
          </p:cNvSpPr>
          <p:nvPr/>
        </p:nvSpPr>
        <p:spPr>
          <a:xfrm>
            <a:off x="249988" y="1031270"/>
            <a:ext cx="6362700" cy="5654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●"/>
              <a:defRPr sz="1867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Char char="○"/>
              <a:defRPr sz="1867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Char char="■"/>
              <a:defRPr sz="1867" b="0" i="0" u="none" strike="noStrike" cap="none">
                <a:solidFill>
                  <a:srgbClr val="FFFFFF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algn="just">
              <a:spcAft>
                <a:spcPts val="1800"/>
              </a:spcAft>
              <a:buClr>
                <a:schemeClr val="tx1"/>
              </a:buClr>
              <a:buBlip>
                <a:blip r:embed="rId3"/>
              </a:buBlip>
            </a:pPr>
            <a:r>
              <a:rPr lang="en-US" sz="2200" kern="0" dirty="0">
                <a:solidFill>
                  <a:schemeClr val="bg1"/>
                </a:solidFill>
                <a:latin typeface="+mj-lt"/>
              </a:rPr>
              <a:t>Severe acute respiratory syndrome coronavirus 2 (SARS-CoV-2) is the strain of coronavirus that causes coronavirus disease 2019 (COVID-19), the respiratory illness responsible for the COVID-19 pandemic. </a:t>
            </a:r>
          </a:p>
          <a:p>
            <a:pPr algn="just">
              <a:spcAft>
                <a:spcPts val="1800"/>
              </a:spcAft>
              <a:buClr>
                <a:schemeClr val="tx1"/>
              </a:buClr>
              <a:buBlip>
                <a:blip r:embed="rId3"/>
              </a:buBlip>
            </a:pPr>
            <a:r>
              <a:rPr lang="en-US" sz="2200" kern="0" dirty="0">
                <a:solidFill>
                  <a:schemeClr val="bg1"/>
                </a:solidFill>
                <a:latin typeface="+mj-lt"/>
              </a:rPr>
              <a:t>Colloquially known as simply the coronavirus, it was previously referred to by its provisional name, 2019 novel coronavirus (2019-nCoV), and has also been called human coronavirus 2019 (HCoV-19 or hCoV-19). </a:t>
            </a:r>
          </a:p>
          <a:p>
            <a:pPr algn="just">
              <a:spcAft>
                <a:spcPts val="1800"/>
              </a:spcAft>
              <a:buClr>
                <a:schemeClr val="tx1"/>
              </a:buClr>
              <a:buBlip>
                <a:blip r:embed="rId3"/>
              </a:buBlip>
            </a:pPr>
            <a:r>
              <a:rPr lang="en-US" sz="2200" kern="0" dirty="0">
                <a:solidFill>
                  <a:schemeClr val="bg1"/>
                </a:solidFill>
                <a:latin typeface="+mj-lt"/>
              </a:rPr>
              <a:t>SARS-CoV-2 is a Baltimore class IV positive-sense single-stranded RNA virus that is contagious in humans.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D4F9E3C-8E92-4D4F-9550-3E16D9E930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33"/>
          <a:stretch/>
        </p:blipFill>
        <p:spPr>
          <a:xfrm>
            <a:off x="6751033" y="1770929"/>
            <a:ext cx="5326668" cy="42122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orona virus image">
            <a:extLst>
              <a:ext uri="{FF2B5EF4-FFF2-40B4-BE49-F238E27FC236}">
                <a16:creationId xmlns:a16="http://schemas.microsoft.com/office/drawing/2014/main" xmlns="" id="{268B54C3-1B1C-45E4-A871-3B859DECB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0" r="55967"/>
          <a:stretch/>
        </p:blipFill>
        <p:spPr bwMode="auto">
          <a:xfrm>
            <a:off x="-1554" y="1731"/>
            <a:ext cx="46710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8195" y="447676"/>
            <a:ext cx="5639509" cy="6152666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Human strains of the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Corona Virus</a:t>
            </a:r>
            <a:endParaRPr lang="en-US" sz="17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Arial Black" panose="020B0A04020102020204" pitchFamily="34" charset="0"/>
              </a:rPr>
              <a:t>Human coronavirus 229E (HCoV-229E)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Arial Black" panose="020B0A04020102020204" pitchFamily="34" charset="0"/>
              </a:rPr>
              <a:t>Human coronavirus OC43 (HCoV-OC43)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Arial Black" panose="020B0A04020102020204" pitchFamily="34" charset="0"/>
              </a:rPr>
              <a:t>SARS-</a:t>
            </a:r>
            <a:r>
              <a:rPr lang="en-US" sz="2000" dirty="0" err="1">
                <a:latin typeface="Arial Black" panose="020B0A04020102020204" pitchFamily="34" charset="0"/>
              </a:rPr>
              <a:t>CoV</a:t>
            </a:r>
            <a:endParaRPr lang="en-US" sz="2000" dirty="0">
              <a:latin typeface="Arial Black" panose="020B0A040201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Arial Black" panose="020B0A04020102020204" pitchFamily="34" charset="0"/>
              </a:rPr>
              <a:t>HCoV-NL63, New Haven coronavirus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Arial Black" panose="020B0A04020102020204" pitchFamily="34" charset="0"/>
              </a:rPr>
              <a:t>Human coronavirus HKU1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Arial Black" panose="020B0A04020102020204" pitchFamily="34" charset="0"/>
              </a:rPr>
              <a:t>MERS-</a:t>
            </a:r>
            <a:r>
              <a:rPr lang="en-US" sz="2000" dirty="0" err="1">
                <a:latin typeface="Arial Black" panose="020B0A04020102020204" pitchFamily="34" charset="0"/>
              </a:rPr>
              <a:t>CoV</a:t>
            </a:r>
            <a:endParaRPr lang="en-US" sz="2000" dirty="0">
              <a:latin typeface="Arial Black" panose="020B0A04020102020204" pitchFamily="34" charset="0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>
                <a:latin typeface="Arial Black" panose="020B0A04020102020204" pitchFamily="34" charset="0"/>
              </a:rPr>
              <a:t>Novel coronavirus (2019-nCoV) also known as </a:t>
            </a:r>
            <a:r>
              <a:rPr lang="en-US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SARS-CoV-2</a:t>
            </a:r>
            <a:endParaRPr lang="en-US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39523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52255"/>
            <a:ext cx="10972800" cy="6442841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 smtClean="0"/>
              <a:t>phylogenetic</a:t>
            </a:r>
            <a:r>
              <a:rPr lang="en-US" dirty="0" smtClean="0"/>
              <a:t> analysis revealed that COVID-19 is potentially a </a:t>
            </a:r>
            <a:r>
              <a:rPr lang="en-US" dirty="0" err="1" smtClean="0"/>
              <a:t>zoonotic</a:t>
            </a:r>
            <a:r>
              <a:rPr lang="en-US" dirty="0" smtClean="0"/>
              <a:t> virus.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Special attention is necessary to protect or reduce transmission in susceptible populations.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COVID-19 develop intestinal symptoms like diarrhea, while low percentage of MERS-</a:t>
            </a:r>
            <a:r>
              <a:rPr lang="en-US" dirty="0" err="1" smtClean="0"/>
              <a:t>CoV</a:t>
            </a:r>
            <a:r>
              <a:rPr lang="en-US" dirty="0" smtClean="0"/>
              <a:t> or SARS-</a:t>
            </a:r>
            <a:r>
              <a:rPr lang="en-US" dirty="0" err="1" smtClean="0"/>
              <a:t>CoV</a:t>
            </a:r>
            <a:r>
              <a:rPr lang="en-US" dirty="0" smtClean="0"/>
              <a:t> patients had diarrhea.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B7F4A-F203-485B-BCD5-3360D30B8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136082-65D5-48F7-9771-A7E24D918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During any pandemic, new </a:t>
            </a:r>
            <a:r>
              <a:rPr lang="en-US" dirty="0" smtClean="0"/>
              <a:t>information circulate (</a:t>
            </a:r>
            <a:r>
              <a:rPr lang="en-US" b="1" dirty="0" err="1" smtClean="0">
                <a:solidFill>
                  <a:srgbClr val="FF0000"/>
                </a:solidFill>
              </a:rPr>
              <a:t>Infodemic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/>
              <a:t>While many of these new </a:t>
            </a:r>
            <a:r>
              <a:rPr lang="en-US" dirty="0" smtClean="0"/>
              <a:t>information </a:t>
            </a:r>
            <a:r>
              <a:rPr lang="en-US" dirty="0"/>
              <a:t>are </a:t>
            </a:r>
            <a:r>
              <a:rPr lang="en-US" dirty="0">
                <a:solidFill>
                  <a:srgbClr val="FF0000"/>
                </a:solidFill>
              </a:rPr>
              <a:t>facts</a:t>
            </a:r>
            <a:r>
              <a:rPr lang="en-US" dirty="0"/>
              <a:t>, some are </a:t>
            </a:r>
            <a:r>
              <a:rPr lang="en-US" dirty="0">
                <a:solidFill>
                  <a:srgbClr val="FF0000"/>
                </a:solidFill>
              </a:rPr>
              <a:t>far from </a:t>
            </a:r>
            <a:r>
              <a:rPr lang="en-US" dirty="0"/>
              <a:t>it.</a:t>
            </a:r>
          </a:p>
          <a:p>
            <a:r>
              <a:rPr lang="en-US" dirty="0"/>
              <a:t>Especially in this age of technology and internet, correct </a:t>
            </a:r>
            <a:r>
              <a:rPr lang="en-US" dirty="0" smtClean="0"/>
              <a:t>information </a:t>
            </a:r>
            <a:r>
              <a:rPr lang="en-US" dirty="0"/>
              <a:t>along with </a:t>
            </a:r>
            <a:r>
              <a:rPr lang="en-US" dirty="0" smtClean="0">
                <a:solidFill>
                  <a:srgbClr val="FF0000"/>
                </a:solidFill>
              </a:rPr>
              <a:t>rumors</a:t>
            </a:r>
            <a:r>
              <a:rPr lang="en-US" dirty="0" smtClean="0"/>
              <a:t> </a:t>
            </a:r>
            <a:r>
              <a:rPr lang="en-US" dirty="0"/>
              <a:t>can spread like wildfire in the blink of an eye.</a:t>
            </a:r>
          </a:p>
          <a:p>
            <a:r>
              <a:rPr lang="en-US" dirty="0"/>
              <a:t>This presents as one of the challenges in the successful handling of the latest pandemic, the Covid-19.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27613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0">
            <a:extLst>
              <a:ext uri="{FF2B5EF4-FFF2-40B4-BE49-F238E27FC236}">
                <a16:creationId xmlns:a16="http://schemas.microsoft.com/office/drawing/2014/main" xmlns="" id="{166BF9EE-F7AC-4FA5-AC7E-001B3A642F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2" name="Freeform 11">
              <a:extLst>
                <a:ext uri="{FF2B5EF4-FFF2-40B4-BE49-F238E27FC236}">
                  <a16:creationId xmlns:a16="http://schemas.microsoft.com/office/drawing/2014/main" xmlns="" id="{3B48D182-44E3-4D8B-ACEF-F1A900BE44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3" name="Freeform 12">
              <a:extLst>
                <a:ext uri="{FF2B5EF4-FFF2-40B4-BE49-F238E27FC236}">
                  <a16:creationId xmlns:a16="http://schemas.microsoft.com/office/drawing/2014/main" xmlns="" id="{355A535A-A489-477F-A314-593AA8CAFB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xmlns="" id="{954C2D4C-FD83-4EF4-9312-04442ABD66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xmlns="" id="{C20701C2-CD9A-4698-BC97-E1085820C2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xmlns="" id="{62575C35-466F-42AE-87A1-D691849AB8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xmlns="" id="{58236F37-6119-45AC-80A0-CD2C311B50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xmlns="" id="{F3FDD799-39FE-4D6F-9A64-2F472B2150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xmlns="" id="{9820D241-1D49-442C-A95A-00BC1BF9E2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xmlns="" id="{EBC2197C-B383-4866-8ABD-74222400BE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xmlns="" id="{404B06AA-FC93-4471-9DE4-56A401E70A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21">
              <a:extLst>
                <a:ext uri="{FF2B5EF4-FFF2-40B4-BE49-F238E27FC236}">
                  <a16:creationId xmlns:a16="http://schemas.microsoft.com/office/drawing/2014/main" xmlns="" id="{E580600C-013F-4FAF-8FB7-4CC0FA80A9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22">
              <a:extLst>
                <a:ext uri="{FF2B5EF4-FFF2-40B4-BE49-F238E27FC236}">
                  <a16:creationId xmlns:a16="http://schemas.microsoft.com/office/drawing/2014/main" xmlns="" id="{9BFCF199-64B2-4AEE-88C4-E954ABF362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" name="Group 84">
            <a:extLst>
              <a:ext uri="{FF2B5EF4-FFF2-40B4-BE49-F238E27FC236}">
                <a16:creationId xmlns:a16="http://schemas.microsoft.com/office/drawing/2014/main" xmlns="" id="{E312DBA5-56D8-42B2-BA94-28168C2A67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7225" y="-785"/>
            <a:ext cx="2356675" cy="6854040"/>
            <a:chOff x="6627813" y="194833"/>
            <a:chExt cx="1952625" cy="5678918"/>
          </a:xfrm>
        </p:grpSpPr>
        <p:sp>
          <p:nvSpPr>
            <p:cNvPr id="86" name="Freeform 27">
              <a:extLst>
                <a:ext uri="{FF2B5EF4-FFF2-40B4-BE49-F238E27FC236}">
                  <a16:creationId xmlns:a16="http://schemas.microsoft.com/office/drawing/2014/main" xmlns="" id="{7AD46C74-3117-46B0-B267-0F61B57CAC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7" name="Freeform 28">
              <a:extLst>
                <a:ext uri="{FF2B5EF4-FFF2-40B4-BE49-F238E27FC236}">
                  <a16:creationId xmlns:a16="http://schemas.microsoft.com/office/drawing/2014/main" xmlns="" id="{8C13B810-9664-45D8-8510-D6ED0ADD72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8" name="Freeform 29">
              <a:extLst>
                <a:ext uri="{FF2B5EF4-FFF2-40B4-BE49-F238E27FC236}">
                  <a16:creationId xmlns:a16="http://schemas.microsoft.com/office/drawing/2014/main" xmlns="" id="{10306E52-A922-4458-BCCE-C3C840CC75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9" name="Freeform 30">
              <a:extLst>
                <a:ext uri="{FF2B5EF4-FFF2-40B4-BE49-F238E27FC236}">
                  <a16:creationId xmlns:a16="http://schemas.microsoft.com/office/drawing/2014/main" xmlns="" id="{CB578819-B7E7-4250-932F-52AE2A2A9A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0" name="Freeform 31">
              <a:extLst>
                <a:ext uri="{FF2B5EF4-FFF2-40B4-BE49-F238E27FC236}">
                  <a16:creationId xmlns:a16="http://schemas.microsoft.com/office/drawing/2014/main" xmlns="" id="{454B9C91-B623-424A-B16E-F764F189D30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32">
              <a:extLst>
                <a:ext uri="{FF2B5EF4-FFF2-40B4-BE49-F238E27FC236}">
                  <a16:creationId xmlns:a16="http://schemas.microsoft.com/office/drawing/2014/main" xmlns="" id="{EFD03C4A-8484-41E6-B458-032F1DCA70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33">
              <a:extLst>
                <a:ext uri="{FF2B5EF4-FFF2-40B4-BE49-F238E27FC236}">
                  <a16:creationId xmlns:a16="http://schemas.microsoft.com/office/drawing/2014/main" xmlns="" id="{DDC2F3C3-1D4E-4913-9C5C-F9A65B47E5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4">
              <a:extLst>
                <a:ext uri="{FF2B5EF4-FFF2-40B4-BE49-F238E27FC236}">
                  <a16:creationId xmlns:a16="http://schemas.microsoft.com/office/drawing/2014/main" xmlns="" id="{1E15BCA2-2420-4C53-ADE9-40FBAC2384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5">
              <a:extLst>
                <a:ext uri="{FF2B5EF4-FFF2-40B4-BE49-F238E27FC236}">
                  <a16:creationId xmlns:a16="http://schemas.microsoft.com/office/drawing/2014/main" xmlns="" id="{73D5FBF4-7129-4C51-B603-E3BC334195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6">
              <a:extLst>
                <a:ext uri="{FF2B5EF4-FFF2-40B4-BE49-F238E27FC236}">
                  <a16:creationId xmlns:a16="http://schemas.microsoft.com/office/drawing/2014/main" xmlns="" id="{0165B164-CE2A-494C-88FC-507232B37C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7">
              <a:extLst>
                <a:ext uri="{FF2B5EF4-FFF2-40B4-BE49-F238E27FC236}">
                  <a16:creationId xmlns:a16="http://schemas.microsoft.com/office/drawing/2014/main" xmlns="" id="{87F127E5-B10B-4D18-BCF0-E7C3C7F40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8">
              <a:extLst>
                <a:ext uri="{FF2B5EF4-FFF2-40B4-BE49-F238E27FC236}">
                  <a16:creationId xmlns:a16="http://schemas.microsoft.com/office/drawing/2014/main" xmlns="" id="{FC692D59-F28D-4E42-B435-225F2C6CFA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1996130F-9AB5-4DE9-8574-3AF891C5C1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Freeform 6">
            <a:extLst>
              <a:ext uri="{FF2B5EF4-FFF2-40B4-BE49-F238E27FC236}">
                <a16:creationId xmlns:a16="http://schemas.microsoft.com/office/drawing/2014/main" xmlns="" id="{3623DEAC-F39C-45D6-86DC-1033F64295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3" y="4323820"/>
            <a:ext cx="1744653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xmlns="" id="{A692209D-B607-46C3-8560-07AF722916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94874638-CF15-4908-BC4B-4908744D0B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9" y="0"/>
            <a:ext cx="4639735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F950C3-9EE9-45D5-B102-F9E8366A1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85" y="967417"/>
            <a:ext cx="3778871" cy="39432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  <a:latin typeface="Arial Black" panose="020B0A04020102020204" pitchFamily="34" charset="0"/>
              </a:rPr>
              <a:t>Electron micrograph of two </a:t>
            </a:r>
            <a:br>
              <a:rPr lang="en-US" sz="4000" dirty="0">
                <a:solidFill>
                  <a:srgbClr val="FEFFFF"/>
                </a:solidFill>
                <a:latin typeface="Arial Black" panose="020B0A04020102020204" pitchFamily="34" charset="0"/>
              </a:rPr>
            </a:br>
            <a:r>
              <a:rPr lang="en-US" sz="4000" dirty="0">
                <a:solidFill>
                  <a:srgbClr val="FEFFFF"/>
                </a:solidFill>
                <a:latin typeface="Arial Black" panose="020B0A04020102020204" pitchFamily="34" charset="0"/>
              </a:rPr>
              <a:t>SARS-CoV-2</a:t>
            </a:r>
          </a:p>
        </p:txBody>
      </p:sp>
      <p:sp>
        <p:nvSpPr>
          <p:cNvPr id="107" name="Freeform 5">
            <a:extLst>
              <a:ext uri="{FF2B5EF4-FFF2-40B4-BE49-F238E27FC236}">
                <a16:creationId xmlns:a16="http://schemas.microsoft.com/office/drawing/2014/main" xmlns="" id="{5F1B8348-CD6E-4561-A704-C232D9A26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8" y="5033017"/>
            <a:ext cx="5404024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Transmission electron micrograph of two 2019-nCoV virions">
            <a:extLst>
              <a:ext uri="{FF2B5EF4-FFF2-40B4-BE49-F238E27FC236}">
                <a16:creationId xmlns:a16="http://schemas.microsoft.com/office/drawing/2014/main" xmlns="" id="{19F76E27-22FF-4B96-AA82-D5B491F0B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01"/>
          <a:stretch/>
        </p:blipFill>
        <p:spPr bwMode="auto">
          <a:xfrm>
            <a:off x="5693204" y="967417"/>
            <a:ext cx="5430091" cy="493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62842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175CD74B-9CE8-4F20-A3E4-A22A7F0360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96F141-C86E-4676-A73E-3C9BD3928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906" y="624110"/>
            <a:ext cx="9712999" cy="128089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Black" panose="020B0A04020102020204" pitchFamily="34" charset="0"/>
              </a:rPr>
              <a:t>Severe Acute Respiratory Syndrome (SARS)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9C44665-BECF-4482-A00C-E4BE2A87DC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xmlns="" id="{20398C1D-D011-4BA8-AC81-E829677B8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 flipV="1">
            <a:off x="-4188" y="714380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FC07B19A-8B69-4858-8A90-2E020E2615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39234244"/>
              </p:ext>
            </p:extLst>
          </p:nvPr>
        </p:nvGraphicFramePr>
        <p:xfrm>
          <a:off x="1794899" y="2222991"/>
          <a:ext cx="8987404" cy="3653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548812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D6F595-EC58-4583-AC54-5E7BF3D50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  <a:latin typeface="Arial Black" panose="020B0A04020102020204" pitchFamily="34" charset="0"/>
              </a:rPr>
              <a:t>Middle East Respiratory Syndrome (MERS)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FDDA797-2620-4CB3-98C7-39C78F196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28498"/>
            <a:ext cx="10972800" cy="4097669"/>
          </a:xfrm>
        </p:spPr>
        <p:txBody>
          <a:bodyPr>
            <a:normAutofit/>
          </a:bodyPr>
          <a:lstStyle/>
          <a:p>
            <a:endParaRPr lang="en-US" sz="3200" dirty="0" smtClean="0">
              <a:latin typeface="Arial Black" panose="020B0A04020102020204" pitchFamily="34" charset="0"/>
            </a:endParaRPr>
          </a:p>
          <a:p>
            <a:r>
              <a:rPr lang="en-US" sz="3200" dirty="0" smtClean="0">
                <a:latin typeface="Arial Black" panose="020B0A04020102020204" pitchFamily="34" charset="0"/>
              </a:rPr>
              <a:t>In </a:t>
            </a:r>
            <a:r>
              <a:rPr lang="en-US" sz="3200" dirty="0">
                <a:latin typeface="Arial Black" panose="020B0A04020102020204" pitchFamily="34" charset="0"/>
              </a:rPr>
              <a:t>September 2012, Middle East respiratory syndrome coronavirus (MERS-</a:t>
            </a:r>
            <a:r>
              <a:rPr lang="en-US" sz="3200" dirty="0" err="1">
                <a:latin typeface="Arial Black" panose="020B0A04020102020204" pitchFamily="34" charset="0"/>
              </a:rPr>
              <a:t>CoV</a:t>
            </a:r>
            <a:r>
              <a:rPr lang="en-US" sz="3200" dirty="0">
                <a:latin typeface="Arial Black" panose="020B0A04020102020204" pitchFamily="34" charset="0"/>
              </a:rPr>
              <a:t>) was first discovered in Saudi Arabia.</a:t>
            </a:r>
            <a:r>
              <a:rPr lang="en-US" sz="3200" baseline="30000" dirty="0">
                <a:latin typeface="Arial Black" panose="020B0A04020102020204" pitchFamily="34" charset="0"/>
              </a:rPr>
              <a:t> </a:t>
            </a:r>
          </a:p>
          <a:p>
            <a:pPr marL="0" indent="0">
              <a:buNone/>
            </a:pPr>
            <a:endParaRPr lang="en-US" sz="3200" baseline="30000" dirty="0">
              <a:latin typeface="Arial Black" panose="020B0A04020102020204" pitchFamily="34" charset="0"/>
            </a:endParaRPr>
          </a:p>
          <a:p>
            <a:r>
              <a:rPr lang="en-US" sz="3200" dirty="0">
                <a:latin typeface="Arial Black" panose="020B0A04020102020204" pitchFamily="34" charset="0"/>
              </a:rPr>
              <a:t>As of December 2019, 2,468 cases of MERS-</a:t>
            </a:r>
            <a:r>
              <a:rPr lang="en-US" sz="3200" dirty="0" err="1">
                <a:latin typeface="Arial Black" panose="020B0A04020102020204" pitchFamily="34" charset="0"/>
              </a:rPr>
              <a:t>CoV</a:t>
            </a:r>
            <a:r>
              <a:rPr lang="en-US" sz="3200" dirty="0">
                <a:latin typeface="Arial Black" panose="020B0A04020102020204" pitchFamily="34" charset="0"/>
              </a:rPr>
              <a:t> infection had been confirmed globally.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273330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4022D0-4022-430F-9048-920168F18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694" y="1145629"/>
            <a:ext cx="11258831" cy="475131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 Black" panose="020B0A04020102020204" pitchFamily="34" charset="0"/>
              </a:rPr>
              <a:t>On February 11, 2020, the International Committee on Taxonomy of Viruses, named the novel coronavirus as </a:t>
            </a:r>
            <a:endParaRPr lang="en-US" sz="3200" dirty="0" smtClean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  <a:r>
              <a:rPr lang="en-US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evere </a:t>
            </a:r>
            <a:r>
              <a:rPr lang="en-US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Acute Respiratory Syndrome Coronavirus 2, shortened to SARS-CoV-2.</a:t>
            </a:r>
          </a:p>
        </p:txBody>
      </p:sp>
    </p:spTree>
    <p:extLst>
      <p:ext uri="{BB962C8B-B14F-4D97-AF65-F5344CB8AC3E}">
        <p14:creationId xmlns:p14="http://schemas.microsoft.com/office/powerpoint/2010/main" xmlns="" val="22121112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512DB2CC-24FC-46F9-9DF7-9F3016F8A1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46816513"/>
              </p:ext>
            </p:extLst>
          </p:nvPr>
        </p:nvGraphicFramePr>
        <p:xfrm>
          <a:off x="5690181" y="8"/>
          <a:ext cx="6501824" cy="8192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233">
                  <a:extLst>
                    <a:ext uri="{9D8B030D-6E8A-4147-A177-3AD203B41FA5}">
                      <a16:colId xmlns:a16="http://schemas.microsoft.com/office/drawing/2014/main" xmlns="" val="800963230"/>
                    </a:ext>
                  </a:extLst>
                </a:gridCol>
                <a:gridCol w="4158591">
                  <a:extLst>
                    <a:ext uri="{9D8B030D-6E8A-4147-A177-3AD203B41FA5}">
                      <a16:colId xmlns:a16="http://schemas.microsoft.com/office/drawing/2014/main" xmlns="" val="3279768165"/>
                    </a:ext>
                  </a:extLst>
                </a:gridCol>
              </a:tblGrid>
              <a:tr h="1488959">
                <a:tc>
                  <a:txBody>
                    <a:bodyPr/>
                    <a:lstStyle/>
                    <a:p>
                      <a:pPr algn="l" fontAlgn="t"/>
                      <a:r>
                        <a:rPr lang="en-US" sz="2700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Virus</a:t>
                      </a:r>
                    </a:p>
                  </a:txBody>
                  <a:tcPr marL="136996" marR="136996" marT="68499" marB="68499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700" b="1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SARS-CoV-2</a:t>
                      </a:r>
                    </a:p>
                  </a:txBody>
                  <a:tcPr marL="136996" marR="136996" marT="68499" marB="68499"/>
                </a:tc>
                <a:extLst>
                  <a:ext uri="{0D108BD9-81ED-4DB2-BD59-A6C34878D82A}">
                    <a16:rowId xmlns:a16="http://schemas.microsoft.com/office/drawing/2014/main" xmlns="" val="2524032047"/>
                  </a:ext>
                </a:extLst>
              </a:tr>
              <a:tr h="1221898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i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Genus</a:t>
                      </a:r>
                    </a:p>
                  </a:txBody>
                  <a:tcPr marL="136996" marR="136996" marT="68499" marB="68499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i="0" u="none" strike="noStrike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Beta coronavirus</a:t>
                      </a:r>
                      <a:endParaRPr lang="en-US" sz="2400" i="0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136996" marR="136996" marT="68499" marB="68499"/>
                </a:tc>
                <a:extLst>
                  <a:ext uri="{0D108BD9-81ED-4DB2-BD59-A6C34878D82A}">
                    <a16:rowId xmlns:a16="http://schemas.microsoft.com/office/drawing/2014/main" xmlns="" val="1822554824"/>
                  </a:ext>
                </a:extLst>
              </a:tr>
              <a:tr h="1070458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i="0" dirty="0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Family</a:t>
                      </a:r>
                    </a:p>
                  </a:txBody>
                  <a:tcPr marL="136996" marR="136996" marT="68499" marB="68499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Coronaviridae</a:t>
                      </a:r>
                      <a:endParaRPr lang="en-US" sz="2400" i="0" u="none" strike="noStrike" dirty="0"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L="136996" marR="136996" marT="68499" marB="68499"/>
                </a:tc>
                <a:extLst>
                  <a:ext uri="{0D108BD9-81ED-4DB2-BD59-A6C34878D82A}">
                    <a16:rowId xmlns:a16="http://schemas.microsoft.com/office/drawing/2014/main" xmlns="" val="1666636312"/>
                  </a:ext>
                </a:extLst>
              </a:tr>
              <a:tr h="973456">
                <a:tc>
                  <a:txBody>
                    <a:bodyPr/>
                    <a:lstStyle/>
                    <a:p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Envelop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Enveloped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16732534"/>
                  </a:ext>
                </a:extLst>
              </a:tr>
              <a:tr h="2261239">
                <a:tc>
                  <a:txBody>
                    <a:bodyPr/>
                    <a:lstStyle/>
                    <a:p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Genome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0" dirty="0">
                          <a:solidFill>
                            <a:schemeClr val="tx1"/>
                          </a:solidFill>
                          <a:latin typeface="Arial Black" panose="020B0A04020102020204" pitchFamily="34" charset="0"/>
                        </a:rPr>
                        <a:t>Positive-sense single-stranded RNA genome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4579075"/>
                  </a:ext>
                </a:extLst>
              </a:tr>
              <a:tr h="1176339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Genomic size</a:t>
                      </a:r>
                      <a:endParaRPr lang="en-US" sz="2400" i="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 Black" panose="020B0A04020102020204" pitchFamily="34" charset="0"/>
                        </a:rPr>
                        <a:t>26 to 32 kilobases</a:t>
                      </a:r>
                      <a:endParaRPr lang="en-US" sz="2400" i="0" dirty="0"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25605309"/>
                  </a:ext>
                </a:extLst>
              </a:tr>
            </a:tbl>
          </a:graphicData>
        </a:graphic>
      </p:graphicFrame>
      <p:pic>
        <p:nvPicPr>
          <p:cNvPr id="10" name="Picture 2" descr="Image result for coronavirus image">
            <a:extLst>
              <a:ext uri="{FF2B5EF4-FFF2-40B4-BE49-F238E27FC236}">
                <a16:creationId xmlns:a16="http://schemas.microsoft.com/office/drawing/2014/main" xmlns="" id="{7A1DCA6B-2F6D-406E-B98F-52BE6A424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" y="10"/>
            <a:ext cx="5690176" cy="685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56293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918D703-F818-4CD0-8926-A7FD20D7E7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D66013-4ADC-45AF-B9DD-406DA46A9ADB}"/>
              </a:ext>
            </a:extLst>
          </p:cNvPr>
          <p:cNvSpPr txBox="1"/>
          <p:nvPr/>
        </p:nvSpPr>
        <p:spPr>
          <a:xfrm>
            <a:off x="3918551" y="769154"/>
            <a:ext cx="7813376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US" sz="2200" kern="0" dirty="0">
                <a:solidFill>
                  <a:schemeClr val="tx1"/>
                </a:solidFill>
                <a:latin typeface="+mn-lt"/>
              </a:rPr>
              <a:t>As described by the U.S. National Institutes of Health, it is the successor to SARS-CoV-1, the strain that caused the 2002–2004 SARS outbreak. </a:t>
            </a:r>
          </a:p>
          <a:p>
            <a:pPr algn="just">
              <a:spcAft>
                <a:spcPts val="18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US" sz="2200" kern="0" dirty="0">
                <a:solidFill>
                  <a:schemeClr val="tx1"/>
                </a:solidFill>
                <a:latin typeface="+mn-lt"/>
              </a:rPr>
              <a:t>It is believed to have zoonotic origins and has close genetic similarity to bat coronaviruses, suggesting it emerged from a </a:t>
            </a:r>
            <a:r>
              <a:rPr lang="en-US" sz="2200" kern="0" dirty="0">
                <a:solidFill>
                  <a:srgbClr val="FF0000"/>
                </a:solidFill>
                <a:latin typeface="+mn-lt"/>
              </a:rPr>
              <a:t>bat-borne virus. </a:t>
            </a:r>
          </a:p>
          <a:p>
            <a:pPr algn="just">
              <a:spcAft>
                <a:spcPts val="18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US" sz="2200" kern="0" dirty="0">
                <a:solidFill>
                  <a:schemeClr val="tx1"/>
                </a:solidFill>
                <a:latin typeface="+mn-lt"/>
              </a:rPr>
              <a:t>There is no evidence yet to link an </a:t>
            </a:r>
            <a:r>
              <a:rPr lang="en-US" sz="2200" kern="0" dirty="0">
                <a:solidFill>
                  <a:srgbClr val="FF0000"/>
                </a:solidFill>
                <a:latin typeface="+mn-lt"/>
              </a:rPr>
              <a:t>intermediate animal reservoir</a:t>
            </a:r>
            <a:r>
              <a:rPr lang="en-US" sz="2200" kern="0" dirty="0">
                <a:solidFill>
                  <a:schemeClr val="tx1"/>
                </a:solidFill>
                <a:latin typeface="+mn-lt"/>
              </a:rPr>
              <a:t>, such as a </a:t>
            </a:r>
            <a:r>
              <a:rPr lang="en-US" sz="2200" kern="0" dirty="0">
                <a:solidFill>
                  <a:srgbClr val="FF0000"/>
                </a:solidFill>
                <a:latin typeface="+mn-lt"/>
              </a:rPr>
              <a:t>pangolin</a:t>
            </a:r>
            <a:r>
              <a:rPr lang="en-US" sz="2200" kern="0" dirty="0">
                <a:solidFill>
                  <a:schemeClr val="tx1"/>
                </a:solidFill>
                <a:latin typeface="+mn-lt"/>
              </a:rPr>
              <a:t>, to its introduction to humans. The virus shows little genetic diversity, indicating that the spillover event introducing SARS-CoV-2 to humans is likely to have occurred in late 2019. </a:t>
            </a:r>
          </a:p>
          <a:p>
            <a:pPr algn="just">
              <a:spcAft>
                <a:spcPts val="1800"/>
              </a:spcAft>
              <a:buClr>
                <a:schemeClr val="tx1"/>
              </a:buClr>
              <a:buBlip>
                <a:blip r:embed="rId2"/>
              </a:buBlip>
            </a:pPr>
            <a:r>
              <a:rPr lang="en-US" sz="2200" kern="0" dirty="0">
                <a:solidFill>
                  <a:schemeClr val="tx1"/>
                </a:solidFill>
                <a:latin typeface="+mn-lt"/>
              </a:rPr>
              <a:t>On 3 July 2020, scientists reported finding that a major genetic risk factor for human infection with SARS-CoV-2 was inherited from archaic Neanderthals 60,000 years ago.</a:t>
            </a:r>
          </a:p>
        </p:txBody>
      </p:sp>
    </p:spTree>
    <p:extLst>
      <p:ext uri="{BB962C8B-B14F-4D97-AF65-F5344CB8AC3E}">
        <p14:creationId xmlns:p14="http://schemas.microsoft.com/office/powerpoint/2010/main" xmlns="" val="268436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7030A0"/>
                </a:solidFill>
              </a:rPr>
              <a:t>Transmission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2051" y="1600205"/>
            <a:ext cx="804790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27925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930" y="510220"/>
            <a:ext cx="5295509" cy="235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5059" y="1132145"/>
            <a:ext cx="5523084" cy="218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1066" y="3673347"/>
            <a:ext cx="5623860" cy="243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348231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1EDD21E1-BAF0-4314-AB31-82ECB8AC9E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FDC8619C-F25D-468E-95FA-2A2151D7DD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8CA6C5-4D7B-4634-AD55-5ECF269D9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871" y="618068"/>
            <a:ext cx="5357012" cy="527478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Human to Human transmission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600" dirty="0">
                <a:solidFill>
                  <a:srgbClr val="FF0000"/>
                </a:solidFill>
                <a:latin typeface="Arial Black" panose="020B0A04020102020204" pitchFamily="34" charset="0"/>
              </a:rPr>
              <a:t>Direct transmission: 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Arial Black" panose="020B0A04020102020204" pitchFamily="34" charset="0"/>
              </a:rPr>
              <a:t>Through droplets, ex- coughing and sneezing.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600" dirty="0">
              <a:latin typeface="Arial Black" panose="020B0A040201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600" dirty="0">
                <a:latin typeface="Arial Black" panose="020B0A04020102020204" pitchFamily="34" charset="0"/>
              </a:rPr>
              <a:t>And close contact with oral and respiratory secretions, etc. </a:t>
            </a:r>
          </a:p>
          <a:p>
            <a:endParaRPr lang="en-US" dirty="0"/>
          </a:p>
        </p:txBody>
      </p:sp>
      <p:pic>
        <p:nvPicPr>
          <p:cNvPr id="7170" name="Picture 2" descr="Image result for disease droplet transmission">
            <a:extLst>
              <a:ext uri="{FF2B5EF4-FFF2-40B4-BE49-F238E27FC236}">
                <a16:creationId xmlns:a16="http://schemas.microsoft.com/office/drawing/2014/main" xmlns="" id="{C5B2B3F7-C10A-44ED-A206-D39E49D2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091918" y="998386"/>
            <a:ext cx="5451627" cy="468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 12">
            <a:extLst>
              <a:ext uri="{FF2B5EF4-FFF2-40B4-BE49-F238E27FC236}">
                <a16:creationId xmlns:a16="http://schemas.microsoft.com/office/drawing/2014/main" xmlns="" id="{7D9439D6-DEAD-4CEB-A61B-BE3D64D1B5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6061235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06604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19A28A-8227-4A92-90B4-399B7167A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Incubation period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4DFDE2-4413-4E42-8B12-7569B761D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Arial Black" panose="020B0A04020102020204" pitchFamily="34" charset="0"/>
              </a:rPr>
              <a:t>The WHO reported an incubation period for COVID-19 between </a:t>
            </a:r>
            <a:r>
              <a:rPr lang="en-US" sz="2800" b="1" dirty="0">
                <a:latin typeface="Arial Black" panose="020B0A04020102020204" pitchFamily="34" charset="0"/>
              </a:rPr>
              <a:t>2 and </a:t>
            </a:r>
            <a:r>
              <a:rPr lang="en-US" sz="2800" b="1" dirty="0" smtClean="0">
                <a:latin typeface="Arial Black" panose="020B0A04020102020204" pitchFamily="34" charset="0"/>
              </a:rPr>
              <a:t>14 </a:t>
            </a:r>
            <a:r>
              <a:rPr lang="en-US" sz="2800" b="1" dirty="0">
                <a:latin typeface="Arial Black" panose="020B0A04020102020204" pitchFamily="34" charset="0"/>
              </a:rPr>
              <a:t>days</a:t>
            </a:r>
            <a:r>
              <a:rPr lang="en-US" sz="2800" dirty="0">
                <a:latin typeface="Arial Black" panose="020B0A04020102020204" pitchFamily="34" charset="0"/>
              </a:rPr>
              <a:t>. 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Arial Black" panose="020B0A04020102020204" pitchFamily="34" charset="0"/>
              </a:rPr>
              <a:t>China’s </a:t>
            </a:r>
            <a:r>
              <a:rPr lang="en-US" sz="2800" b="1" dirty="0">
                <a:latin typeface="Arial Black" panose="020B0A04020102020204" pitchFamily="34" charset="0"/>
              </a:rPr>
              <a:t>National Health Commission (NHC)</a:t>
            </a:r>
            <a:r>
              <a:rPr lang="en-US" sz="2800" dirty="0">
                <a:latin typeface="Arial Black" panose="020B0A04020102020204" pitchFamily="34" charset="0"/>
              </a:rPr>
              <a:t> had initially estimated an incubation period from</a:t>
            </a:r>
            <a:r>
              <a:rPr lang="en-US" sz="2800" b="1" dirty="0">
                <a:latin typeface="Arial Black" panose="020B0A04020102020204" pitchFamily="34" charset="0"/>
              </a:rPr>
              <a:t> 10 to 14 days</a:t>
            </a:r>
            <a:r>
              <a:rPr lang="en-US" sz="2800" dirty="0">
                <a:latin typeface="Arial Black" panose="020B0A040201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07949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5950" y="164288"/>
            <a:ext cx="3594540" cy="781655"/>
          </a:xfrm>
        </p:spPr>
        <p:txBody>
          <a:bodyPr>
            <a:normAutofit/>
          </a:bodyPr>
          <a:lstStyle/>
          <a:p>
            <a:r>
              <a:rPr lang="en-US" sz="36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1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933" y="1007533"/>
            <a:ext cx="11700934" cy="540173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smtClean="0">
                <a:solidFill>
                  <a:schemeClr val="tx2"/>
                </a:solidFill>
              </a:rPr>
              <a:t>A 69 year old man had 2 days low grade temperature without cough, sore throat and SOB had severe fatigue only passed </a:t>
            </a:r>
            <a:r>
              <a:rPr lang="en-US" sz="2800" smtClean="0">
                <a:solidFill>
                  <a:srgbClr val="FF0000"/>
                </a:solidFill>
              </a:rPr>
              <a:t>7 days at home</a:t>
            </a:r>
            <a:r>
              <a:rPr lang="en-US" sz="2800" smtClean="0">
                <a:solidFill>
                  <a:schemeClr val="tx2"/>
                </a:solidFill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smtClean="0">
                <a:solidFill>
                  <a:schemeClr val="tx2"/>
                </a:solidFill>
              </a:rPr>
              <a:t>He was checking saturation at home which remains between </a:t>
            </a:r>
            <a:r>
              <a:rPr lang="en-US" sz="2800" smtClean="0">
                <a:solidFill>
                  <a:srgbClr val="FF0000"/>
                </a:solidFill>
              </a:rPr>
              <a:t>95 – 96% </a:t>
            </a:r>
            <a:r>
              <a:rPr lang="en-US" sz="2800" smtClean="0">
                <a:solidFill>
                  <a:schemeClr val="tx2"/>
                </a:solidFill>
              </a:rPr>
              <a:t>so he did not do any investigations. On 9</a:t>
            </a:r>
            <a:r>
              <a:rPr lang="en-US" sz="2800" baseline="30000" smtClean="0">
                <a:solidFill>
                  <a:schemeClr val="tx2"/>
                </a:solidFill>
              </a:rPr>
              <a:t>th</a:t>
            </a:r>
            <a:r>
              <a:rPr lang="en-US" sz="2800" smtClean="0">
                <a:solidFill>
                  <a:schemeClr val="tx2"/>
                </a:solidFill>
              </a:rPr>
              <a:t> day of illness he has been investigated for </a:t>
            </a:r>
            <a:r>
              <a:rPr lang="en-US" sz="2800" smtClean="0">
                <a:solidFill>
                  <a:srgbClr val="FF0000"/>
                </a:solidFill>
              </a:rPr>
              <a:t>RT-PCR for COVID came negative</a:t>
            </a:r>
            <a:r>
              <a:rPr lang="en-US" sz="2800" smtClean="0">
                <a:solidFill>
                  <a:schemeClr val="tx2"/>
                </a:solidFill>
              </a:rPr>
              <a:t>. On </a:t>
            </a:r>
            <a:r>
              <a:rPr lang="en-US" sz="2800" smtClean="0">
                <a:solidFill>
                  <a:srgbClr val="FF0000"/>
                </a:solidFill>
              </a:rPr>
              <a:t>10</a:t>
            </a:r>
            <a:r>
              <a:rPr lang="en-US" sz="2800" baseline="30000" smtClean="0">
                <a:solidFill>
                  <a:srgbClr val="FF0000"/>
                </a:solidFill>
              </a:rPr>
              <a:t>th</a:t>
            </a:r>
            <a:r>
              <a:rPr lang="en-US" sz="2800" smtClean="0">
                <a:solidFill>
                  <a:srgbClr val="FF0000"/>
                </a:solidFill>
              </a:rPr>
              <a:t> day </a:t>
            </a:r>
            <a:r>
              <a:rPr lang="en-US" sz="2800" smtClean="0">
                <a:solidFill>
                  <a:schemeClr val="tx2"/>
                </a:solidFill>
              </a:rPr>
              <a:t>CRP,  Ferritin, LDH, D-dimer and </a:t>
            </a:r>
            <a:r>
              <a:rPr lang="en-US" sz="2800" smtClean="0">
                <a:solidFill>
                  <a:srgbClr val="FF0000"/>
                </a:solidFill>
              </a:rPr>
              <a:t>HRCT Lung</a:t>
            </a:r>
            <a:r>
              <a:rPr lang="en-US" sz="2800" smtClean="0">
                <a:solidFill>
                  <a:schemeClr val="tx2"/>
                </a:solidFill>
              </a:rPr>
              <a:t>. All investigations were very high with </a:t>
            </a:r>
            <a:r>
              <a:rPr lang="en-US" sz="2800" smtClean="0">
                <a:solidFill>
                  <a:srgbClr val="FF0000"/>
                </a:solidFill>
              </a:rPr>
              <a:t>HRCT chest shows 60 % </a:t>
            </a:r>
            <a:r>
              <a:rPr lang="en-US" sz="2800" smtClean="0">
                <a:solidFill>
                  <a:schemeClr val="tx2"/>
                </a:solidFill>
              </a:rPr>
              <a:t>of lung infiltrates as </a:t>
            </a:r>
            <a:r>
              <a:rPr lang="en-US" sz="2800" smtClean="0">
                <a:solidFill>
                  <a:srgbClr val="FF0000"/>
                </a:solidFill>
              </a:rPr>
              <a:t>GGO and crazy paving.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6276" y="6337733"/>
            <a:ext cx="97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Contd....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54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ownloads\Clean sk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66093" y="0"/>
            <a:ext cx="9304774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this Doctor?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641605" y="1752600"/>
            <a:ext cx="6473492" cy="272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1200" y="4876811"/>
            <a:ext cx="995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Young Chinese </a:t>
            </a:r>
            <a:r>
              <a:rPr lang="en-US" sz="2800" b="1" i="1" dirty="0">
                <a:solidFill>
                  <a:srgbClr val="FF0000"/>
                </a:solidFill>
              </a:rPr>
              <a:t>Doctor </a:t>
            </a:r>
            <a:r>
              <a:rPr lang="en-US" sz="2800" b="1" i="1" dirty="0" smtClean="0">
                <a:solidFill>
                  <a:srgbClr val="FF0000"/>
                </a:solidFill>
              </a:rPr>
              <a:t> </a:t>
            </a:r>
            <a:r>
              <a:rPr lang="en-US" sz="2800" b="1" i="1" dirty="0" smtClean="0"/>
              <a:t>Li </a:t>
            </a:r>
            <a:r>
              <a:rPr lang="en-US" sz="2800" b="1" i="1" dirty="0" err="1" smtClean="0"/>
              <a:t>Wenliang</a:t>
            </a:r>
            <a:r>
              <a:rPr lang="en-US" sz="2800" b="1" i="1" dirty="0" smtClean="0">
                <a:solidFill>
                  <a:srgbClr val="FF0000"/>
                </a:solidFill>
              </a:rPr>
              <a:t>, who was the first raised voice over Coronavirus, Died </a:t>
            </a:r>
            <a:r>
              <a:rPr lang="en-US" sz="2800" b="1" i="1" dirty="0">
                <a:solidFill>
                  <a:srgbClr val="FF0000"/>
                </a:solidFill>
              </a:rPr>
              <a:t>From </a:t>
            </a:r>
            <a:r>
              <a:rPr lang="en-US" sz="2800" b="1" i="1" dirty="0" smtClean="0">
                <a:solidFill>
                  <a:srgbClr val="FF0000"/>
                </a:solidFill>
              </a:rPr>
              <a:t>the Disease.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85561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Exhausted </a:t>
            </a:r>
            <a:r>
              <a:rPr lang="en-US" b="1" dirty="0" smtClean="0">
                <a:solidFill>
                  <a:srgbClr val="7030A0"/>
                </a:solidFill>
              </a:rPr>
              <a:t>Doctors &amp; Nurses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11203" y="1371600"/>
            <a:ext cx="4836756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76608"/>
            <a:ext cx="5384800" cy="252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53557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9117" y="180045"/>
            <a:ext cx="6957848" cy="765886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Timeline of Symptoms 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74" y="1040523"/>
            <a:ext cx="12044855" cy="578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39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83" b="4240"/>
          <a:stretch/>
        </p:blipFill>
        <p:spPr bwMode="auto">
          <a:xfrm>
            <a:off x="2440910" y="206562"/>
            <a:ext cx="7633260" cy="654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925618" y="472973"/>
            <a:ext cx="3421118" cy="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50893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IMG-20200908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50831" y="0"/>
            <a:ext cx="7355394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E38873-59AA-4F7B-A01E-F9E2D842D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170" y="258872"/>
            <a:ext cx="5707117" cy="1143000"/>
          </a:xfrm>
        </p:spPr>
        <p:txBody>
          <a:bodyPr/>
          <a:lstStyle/>
          <a:p>
            <a:pPr algn="ctr"/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</a:t>
            </a:r>
            <a:r>
              <a:rPr lang="en-SG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Definition</a:t>
            </a:r>
            <a:endParaRPr lang="en-SG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E488C1-554A-4EA7-A5A9-80D9F7AD52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22365" y="2312701"/>
            <a:ext cx="3460653" cy="262894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3600" b="1" dirty="0">
                <a:solidFill>
                  <a:schemeClr val="tx2"/>
                </a:solidFill>
              </a:rPr>
              <a:t>Suspect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3600" b="1" dirty="0">
                <a:solidFill>
                  <a:schemeClr val="tx2"/>
                </a:solidFill>
              </a:rPr>
              <a:t>Probable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3600" b="1" dirty="0">
                <a:solidFill>
                  <a:schemeClr val="tx2"/>
                </a:solidFill>
              </a:rPr>
              <a:t>Confirmed </a:t>
            </a:r>
          </a:p>
          <a:p>
            <a:pPr>
              <a:buClr>
                <a:srgbClr val="FF0000"/>
              </a:buClr>
            </a:pPr>
            <a:endParaRPr lang="en-SG" sz="3600" dirty="0">
              <a:solidFill>
                <a:schemeClr val="tx2"/>
              </a:solidFill>
            </a:endParaRPr>
          </a:p>
        </p:txBody>
      </p:sp>
      <p:pic>
        <p:nvPicPr>
          <p:cNvPr id="17" name="Content Placeholder 16">
            <a:extLst>
              <a:ext uri="{FF2B5EF4-FFF2-40B4-BE49-F238E27FC236}">
                <a16:creationId xmlns="" xmlns:a16="http://schemas.microsoft.com/office/drawing/2014/main" id="{D9003A95-0C94-4AF0-8056-EBBB4688AE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90983" y="1993028"/>
            <a:ext cx="6162824" cy="34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398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CCA0C2-07AB-4D0C-AD64-34C647E6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58884"/>
            <a:ext cx="10972800" cy="813183"/>
          </a:xfrm>
        </p:spPr>
        <p:txBody>
          <a:bodyPr>
            <a:noAutofit/>
          </a:bodyPr>
          <a:lstStyle/>
          <a:p>
            <a:pPr algn="ctr"/>
            <a:r>
              <a:rPr lang="en-S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S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Suspect </a:t>
            </a:r>
            <a:r>
              <a:rPr lang="en-SG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</a:t>
            </a:r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en-SG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8ECCAE-C319-4921-B95E-5E71F8601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66" y="1411014"/>
            <a:ext cx="10972800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Acute respiratory illness, AND </a:t>
            </a:r>
            <a:r>
              <a:rPr lang="en-SG" sz="2800" b="1" dirty="0" smtClean="0">
                <a:solidFill>
                  <a:schemeClr val="tx2"/>
                </a:solidFill>
              </a:rPr>
              <a:t>H/O </a:t>
            </a:r>
            <a:r>
              <a:rPr lang="en-SG" sz="2800" b="1" dirty="0">
                <a:solidFill>
                  <a:schemeClr val="tx2"/>
                </a:solidFill>
              </a:rPr>
              <a:t>travel to or residence in a country with COVID-19 disease during last 14 days. </a:t>
            </a: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sz="2800" b="1" dirty="0" smtClean="0">
                <a:solidFill>
                  <a:schemeClr val="tx2"/>
                </a:solidFill>
              </a:rPr>
              <a:t>					</a:t>
            </a:r>
            <a:r>
              <a:rPr lang="en-SG" sz="2800" b="1" dirty="0" smtClean="0">
                <a:solidFill>
                  <a:srgbClr val="FF0000"/>
                </a:solidFill>
              </a:rPr>
              <a:t>OR</a:t>
            </a:r>
            <a:r>
              <a:rPr lang="en-SG" sz="2800" b="1" dirty="0">
                <a:solidFill>
                  <a:srgbClr val="FF0000"/>
                </a:solidFill>
              </a:rPr>
              <a:t>,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Any acute respiratory illness AND contact with confirmed or probable COVID-19 case during last 14 days. </a:t>
            </a: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sz="2800" b="1" dirty="0" smtClean="0">
                <a:solidFill>
                  <a:schemeClr val="tx2"/>
                </a:solidFill>
              </a:rPr>
              <a:t>					</a:t>
            </a:r>
            <a:r>
              <a:rPr lang="en-SG" sz="2800" b="1" dirty="0" smtClean="0">
                <a:solidFill>
                  <a:srgbClr val="FF0000"/>
                </a:solidFill>
              </a:rPr>
              <a:t>OR</a:t>
            </a:r>
            <a:r>
              <a:rPr lang="en-SG" sz="2800" b="1" dirty="0">
                <a:solidFill>
                  <a:srgbClr val="FF0000"/>
                </a:solidFill>
              </a:rPr>
              <a:t>,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Severe acute respiratory illness AND no alternative diagnosis. </a:t>
            </a:r>
          </a:p>
        </p:txBody>
      </p:sp>
    </p:spTree>
    <p:extLst>
      <p:ext uri="{BB962C8B-B14F-4D97-AF65-F5344CB8AC3E}">
        <p14:creationId xmlns:p14="http://schemas.microsoft.com/office/powerpoint/2010/main" xmlns="" val="362858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33E798-EB4B-4553-9D59-7757AAE7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Probable </a:t>
            </a:r>
            <a:r>
              <a:rPr lang="en-SG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</a:t>
            </a:r>
            <a:endParaRPr lang="en-SG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B596A8-DB08-4DA9-8673-533DC8828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6622" y="1965102"/>
            <a:ext cx="8027591" cy="2701503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Suspect with inconclusive COVID-19 test  </a:t>
            </a: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b="1" dirty="0">
                <a:solidFill>
                  <a:schemeClr val="tx2"/>
                </a:solidFill>
              </a:rPr>
              <a:t>   </a:t>
            </a:r>
            <a:r>
              <a:rPr lang="en-SG" b="1" dirty="0" smtClean="0">
                <a:solidFill>
                  <a:schemeClr val="tx2"/>
                </a:solidFill>
              </a:rPr>
              <a:t>				</a:t>
            </a:r>
            <a:r>
              <a:rPr lang="en-SG" b="1" dirty="0" smtClean="0">
                <a:solidFill>
                  <a:srgbClr val="FF0000"/>
                </a:solidFill>
              </a:rPr>
              <a:t>OR</a:t>
            </a:r>
            <a:r>
              <a:rPr lang="en-SG" b="1" dirty="0">
                <a:solidFill>
                  <a:srgbClr val="FF0000"/>
                </a:solidFill>
              </a:rPr>
              <a:t>,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Suspect, COVID-19 test could not be done.</a:t>
            </a:r>
          </a:p>
        </p:txBody>
      </p:sp>
    </p:spTree>
    <p:extLst>
      <p:ext uri="{BB962C8B-B14F-4D97-AF65-F5344CB8AC3E}">
        <p14:creationId xmlns:p14="http://schemas.microsoft.com/office/powerpoint/2010/main" xmlns="" val="302328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987BD0-1322-4504-AD7A-EE435C5FA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3830"/>
            <a:ext cx="10972800" cy="1143000"/>
          </a:xfrm>
        </p:spPr>
        <p:txBody>
          <a:bodyPr/>
          <a:lstStyle/>
          <a:p>
            <a:pPr algn="ctr"/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Confirmed </a:t>
            </a:r>
            <a:r>
              <a:rPr lang="en-SG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</a:t>
            </a:r>
            <a:endParaRPr lang="en-SG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72ADB0-F14A-4D62-9310-DC98CCE42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031" y="2925118"/>
            <a:ext cx="10515600" cy="574836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Case with laboratory confirmation of COVID-19 infection</a:t>
            </a:r>
          </a:p>
        </p:txBody>
      </p:sp>
    </p:spTree>
    <p:extLst>
      <p:ext uri="{BB962C8B-B14F-4D97-AF65-F5344CB8AC3E}">
        <p14:creationId xmlns:p14="http://schemas.microsoft.com/office/powerpoint/2010/main" xmlns="" val="40434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43" y="1111466"/>
            <a:ext cx="11251324" cy="526393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2"/>
                </a:solidFill>
              </a:rPr>
              <a:t>He was treated as </a:t>
            </a:r>
            <a:r>
              <a:rPr lang="en-US" dirty="0" smtClean="0">
                <a:solidFill>
                  <a:srgbClr val="FF0000"/>
                </a:solidFill>
              </a:rPr>
              <a:t>COVID pneumonia </a:t>
            </a:r>
            <a:r>
              <a:rPr lang="en-US" dirty="0" err="1" smtClean="0">
                <a:solidFill>
                  <a:schemeClr val="tx2"/>
                </a:solidFill>
              </a:rPr>
              <a:t>initialy</a:t>
            </a:r>
            <a:r>
              <a:rPr lang="en-US" dirty="0" smtClean="0">
                <a:solidFill>
                  <a:schemeClr val="tx2"/>
                </a:solidFill>
              </a:rPr>
              <a:t> moderate then severe type. Treated with </a:t>
            </a:r>
            <a:r>
              <a:rPr lang="en-US" dirty="0" err="1" smtClean="0">
                <a:solidFill>
                  <a:srgbClr val="FF0000"/>
                </a:solidFill>
              </a:rPr>
              <a:t>Enoxaparin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Ramdisivir</a:t>
            </a:r>
            <a:r>
              <a:rPr lang="en-US" dirty="0" smtClean="0">
                <a:solidFill>
                  <a:srgbClr val="FF0000"/>
                </a:solidFill>
              </a:rPr>
              <a:t>, Antibiotics, Oxygen therapy and Steroid.</a:t>
            </a:r>
            <a:r>
              <a:rPr lang="en-US" dirty="0" smtClean="0">
                <a:solidFill>
                  <a:schemeClr val="tx2"/>
                </a:solidFill>
              </a:rPr>
              <a:t> Oxygen requirement went up to 10-12 liters which came down to 2 liters /min. Patient also </a:t>
            </a:r>
            <a:r>
              <a:rPr lang="en-US" dirty="0">
                <a:solidFill>
                  <a:schemeClr val="tx2"/>
                </a:solidFill>
              </a:rPr>
              <a:t>got </a:t>
            </a:r>
            <a:r>
              <a:rPr lang="en-US" dirty="0">
                <a:solidFill>
                  <a:srgbClr val="FF0000"/>
                </a:solidFill>
              </a:rPr>
              <a:t>Inj. </a:t>
            </a:r>
            <a:r>
              <a:rPr lang="en-US" dirty="0" err="1">
                <a:solidFill>
                  <a:srgbClr val="FF0000"/>
                </a:solidFill>
              </a:rPr>
              <a:t>Tocilizumab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2 shots in 12 hours apart. All the parameters of tests came down to normal </a:t>
            </a:r>
            <a:r>
              <a:rPr lang="en-US" dirty="0">
                <a:solidFill>
                  <a:srgbClr val="FF0000"/>
                </a:solidFill>
              </a:rPr>
              <a:t>except D-dimer </a:t>
            </a:r>
            <a:r>
              <a:rPr lang="en-US" dirty="0">
                <a:solidFill>
                  <a:schemeClr val="tx2"/>
                </a:solidFill>
              </a:rPr>
              <a:t>which remains above 1000ng/ml. Lung </a:t>
            </a:r>
            <a:r>
              <a:rPr lang="en-US" dirty="0">
                <a:solidFill>
                  <a:srgbClr val="FF0000"/>
                </a:solidFill>
              </a:rPr>
              <a:t>shadow reduced to 25%.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5950" y="164288"/>
            <a:ext cx="3594540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1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56276" y="6337733"/>
            <a:ext cx="97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Contd....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90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22D138-DA5A-4863-BDF5-408FAB29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03" y="290404"/>
            <a:ext cx="10972800" cy="1143000"/>
          </a:xfrm>
        </p:spPr>
        <p:txBody>
          <a:bodyPr/>
          <a:lstStyle/>
          <a:p>
            <a:pPr algn="ctr"/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Who is </a:t>
            </a:r>
            <a:r>
              <a:rPr lang="en-SG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Contact</a:t>
            </a:r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9C299B-C549-4197-A4F2-1C4269344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505243"/>
            <a:ext cx="10515600" cy="512064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No symptoms, but exposed to probable or confirmed case within 2 days before and 14 days after onset of symptoms.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endParaRPr lang="en-SG" sz="100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Contact pattern</a:t>
            </a:r>
          </a:p>
          <a:p>
            <a:pPr marL="457200" lvl="1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sz="2400" b="1" dirty="0" smtClean="0"/>
              <a:t>		- Face-to-face </a:t>
            </a:r>
            <a:r>
              <a:rPr lang="en-SG" sz="2400" b="1" dirty="0"/>
              <a:t>contact within 1 meter and for &gt;15 minutes</a:t>
            </a:r>
          </a:p>
          <a:p>
            <a:pPr marL="457200" lvl="1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sz="2400" b="1" dirty="0" smtClean="0"/>
              <a:t>		- Direct </a:t>
            </a:r>
            <a:r>
              <a:rPr lang="en-SG" sz="2400" b="1" dirty="0"/>
              <a:t>physical contact</a:t>
            </a:r>
          </a:p>
          <a:p>
            <a:pPr marL="457200" lvl="1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SG" sz="2400" b="1" dirty="0" smtClean="0"/>
              <a:t>		- </a:t>
            </a:r>
            <a:r>
              <a:rPr lang="en-SG" sz="2400" b="1" dirty="0" smtClean="0">
                <a:solidFill>
                  <a:srgbClr val="FF0000"/>
                </a:solidFill>
              </a:rPr>
              <a:t>Direct </a:t>
            </a:r>
            <a:r>
              <a:rPr lang="en-SG" sz="2400" b="1" dirty="0">
                <a:solidFill>
                  <a:srgbClr val="FF0000"/>
                </a:solidFill>
              </a:rPr>
              <a:t>care of COVID-19 patient without proper PPE.</a:t>
            </a:r>
          </a:p>
        </p:txBody>
      </p:sp>
    </p:spTree>
    <p:extLst>
      <p:ext uri="{BB962C8B-B14F-4D97-AF65-F5344CB8AC3E}">
        <p14:creationId xmlns:p14="http://schemas.microsoft.com/office/powerpoint/2010/main" xmlns="" val="51404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63BC51-CEB3-4CFD-9235-5634208D8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69" y="2330340"/>
            <a:ext cx="10515600" cy="9525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</a:t>
            </a:r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Presentation</a:t>
            </a:r>
            <a:endParaRPr lang="en-SG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117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981" y="128646"/>
            <a:ext cx="6445468" cy="88035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Disease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Manifestations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3" y="935607"/>
            <a:ext cx="9882351" cy="4415950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Asymptomatic (5%-80%)</a:t>
            </a:r>
            <a:r>
              <a:rPr lang="en-US" sz="2400" b="1" baseline="30000" dirty="0">
                <a:solidFill>
                  <a:schemeClr val="tx2"/>
                </a:solidFill>
              </a:rPr>
              <a:t>1</a:t>
            </a:r>
            <a:r>
              <a:rPr lang="en-US" sz="2400" b="1" dirty="0"/>
              <a:t> </a:t>
            </a:r>
            <a:r>
              <a:rPr lang="en-US" sz="2400" b="1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In USA 40% ( The Mirror, 13 June)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Presymptomatic</a:t>
            </a:r>
            <a:r>
              <a:rPr lang="en-US" sz="2400" b="1" baseline="30000" dirty="0">
                <a:solidFill>
                  <a:schemeClr val="tx2"/>
                </a:solidFill>
              </a:rPr>
              <a:t>2,3</a:t>
            </a:r>
            <a:r>
              <a:rPr lang="en-US" sz="2400" b="1" dirty="0"/>
              <a:t> 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sz="2000" b="1" dirty="0" smtClean="0"/>
              <a:t>		- Initially </a:t>
            </a:r>
            <a:r>
              <a:rPr lang="en-GB" sz="2000" b="1" dirty="0"/>
              <a:t>asymptomatic (1-3 days), later develops symptoms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sz="2000" b="1" dirty="0" smtClean="0"/>
              <a:t>		- Accounts </a:t>
            </a:r>
            <a:r>
              <a:rPr lang="en-GB" sz="2000" b="1" dirty="0"/>
              <a:t>for 6%-12% disease transmission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sz="2000" b="1" dirty="0" smtClean="0"/>
              <a:t>		- To </a:t>
            </a:r>
            <a:r>
              <a:rPr lang="en-GB" sz="2000" b="1" dirty="0"/>
              <a:t>prevent transmission, limiting contacts may not be enough</a:t>
            </a:r>
          </a:p>
          <a:p>
            <a:pPr marL="457200" lvl="1" indent="0">
              <a:lnSpc>
                <a:spcPct val="160000"/>
              </a:lnSpc>
              <a:buNone/>
            </a:pPr>
            <a:r>
              <a:rPr lang="en-GB" sz="2000" b="1" dirty="0" smtClean="0"/>
              <a:t>		- Supports </a:t>
            </a:r>
            <a:r>
              <a:rPr lang="en-GB" sz="2000" b="1" dirty="0"/>
              <a:t>social distancing, wearing surgical masks at population level.</a:t>
            </a:r>
            <a:endParaRPr lang="en-US" sz="2000" b="1" dirty="0"/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Symptomatic</a:t>
            </a:r>
            <a:r>
              <a:rPr lang="en-US" sz="2400" b="1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996295" y="5423100"/>
            <a:ext cx="10522424" cy="1087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1. https://www.cebm.net/covid-19/covid-19-what-proportion-are-asymptomatic/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2. Wei WE, et al. MMWR </a:t>
            </a:r>
            <a:r>
              <a:rPr lang="en-US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Morb</a:t>
            </a: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 Mortal </a:t>
            </a:r>
            <a:r>
              <a:rPr lang="en-US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Wkly</a:t>
            </a: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 Rep. 2020 Apr 1. </a:t>
            </a:r>
            <a:r>
              <a:rPr lang="en-US" sz="16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: 10.15585/mmwr.mm6914e1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fr-FR" sz="1600" i="1" dirty="0">
                <a:ea typeface="Calibri" panose="020F0502020204030204" pitchFamily="34" charset="0"/>
                <a:cs typeface="Times New Roman" panose="02020603050405020304" pitchFamily="18" charset="0"/>
              </a:rPr>
              <a:t> Qian G, et al. Clin Infect Dis2020;ciaa316. doi:10.1093/cid/ciaa316</a:t>
            </a:r>
            <a:endParaRPr lang="en-US" sz="1600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474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303" y="132744"/>
            <a:ext cx="10972800" cy="1143000"/>
          </a:xfrm>
        </p:spPr>
        <p:txBody>
          <a:bodyPr/>
          <a:lstStyle/>
          <a:p>
            <a:pPr algn="ctr"/>
            <a:r>
              <a:rPr lang="en-SG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Clinical </a:t>
            </a:r>
            <a:r>
              <a:rPr lang="en-SG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Features 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2574290"/>
              </p:ext>
            </p:extLst>
          </p:nvPr>
        </p:nvGraphicFramePr>
        <p:xfrm>
          <a:off x="0" y="1045029"/>
          <a:ext cx="12192000" cy="5812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29516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2400" dirty="0">
                          <a:latin typeface="+mn-lt"/>
                        </a:rPr>
                        <a:t>Cough and shortness of breath or difficulty breathing plus at least 2 may indicate </a:t>
                      </a:r>
                      <a:r>
                        <a:rPr lang="en-GB" sz="2400" dirty="0" smtClean="0">
                          <a:latin typeface="+mn-lt"/>
                        </a:rPr>
                        <a:t>COVID-19 (</a:t>
                      </a:r>
                      <a:r>
                        <a:rPr lang="en-GB" sz="24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not always applicable</a:t>
                      </a:r>
                      <a:r>
                        <a:rPr lang="en-GB" sz="2400" dirty="0" smtClean="0">
                          <a:latin typeface="+mn-lt"/>
                        </a:rPr>
                        <a:t>)</a:t>
                      </a:r>
                      <a:endParaRPr lang="en-GB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3455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sz="1800" b="1" dirty="0">
                          <a:latin typeface="+mn-lt"/>
                        </a:rPr>
                        <a:t>Fever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sz="1800" b="1" dirty="0">
                          <a:latin typeface="+mn-lt"/>
                        </a:rPr>
                        <a:t>Chills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sz="1800" b="1" dirty="0">
                          <a:latin typeface="+mn-lt"/>
                        </a:rPr>
                        <a:t>Repeated shaking with chills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sz="1800" b="1" dirty="0">
                          <a:latin typeface="+mn-lt"/>
                        </a:rPr>
                        <a:t>Muscle pain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sz="1800" b="1" dirty="0">
                          <a:latin typeface="+mn-lt"/>
                        </a:rPr>
                        <a:t>Headache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sz="1800" b="1" dirty="0">
                          <a:latin typeface="+mn-lt"/>
                        </a:rPr>
                        <a:t>Sore throat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r>
                        <a:rPr lang="en-GB" sz="1800" b="1" dirty="0">
                          <a:latin typeface="+mn-lt"/>
                        </a:rPr>
                        <a:t>New loss of taste or smell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Clr>
                          <a:srgbClr val="FF0000"/>
                        </a:buClr>
                        <a:buFont typeface="Arial" pitchFamily="34" charset="0"/>
                        <a:buChar char="•"/>
                      </a:pPr>
                      <a:endParaRPr lang="en-US" sz="18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188875" y="5799276"/>
            <a:ext cx="981425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CDC. Symptoms of Coronavirus. CDC. Available at https://www.cdc.gov/coronavirus/2019-ncov/symptoms-testing/symptoms.html. March 20, 2020; Accessed: April 28, 2020.</a:t>
            </a:r>
            <a:endParaRPr lang="en-US" sz="16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77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1241" y="2251710"/>
            <a:ext cx="9416320" cy="4449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745" y="287193"/>
            <a:ext cx="115876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/>
              <a:t>According to a study of nearly </a:t>
            </a:r>
            <a:r>
              <a:rPr lang="en-US" sz="2800" dirty="0">
                <a:solidFill>
                  <a:srgbClr val="FF0000"/>
                </a:solidFill>
              </a:rPr>
              <a:t>56,000 laboratory confirmed cases</a:t>
            </a:r>
            <a:r>
              <a:rPr lang="en-US" sz="2800" dirty="0"/>
              <a:t> cited in the WHO report, the most common symptom, experienced by </a:t>
            </a:r>
            <a:r>
              <a:rPr lang="en-US" sz="2800" dirty="0">
                <a:solidFill>
                  <a:srgbClr val="FF0000"/>
                </a:solidFill>
              </a:rPr>
              <a:t>88%</a:t>
            </a:r>
            <a:r>
              <a:rPr lang="en-US" sz="2800" dirty="0"/>
              <a:t> of confirmed patients, is a </a:t>
            </a:r>
            <a:r>
              <a:rPr lang="en-US" sz="2800" dirty="0">
                <a:solidFill>
                  <a:srgbClr val="FF0000"/>
                </a:solidFill>
              </a:rPr>
              <a:t>fever.</a:t>
            </a:r>
          </a:p>
        </p:txBody>
      </p:sp>
    </p:spTree>
    <p:extLst>
      <p:ext uri="{BB962C8B-B14F-4D97-AF65-F5344CB8AC3E}">
        <p14:creationId xmlns:p14="http://schemas.microsoft.com/office/powerpoint/2010/main" xmlns="" val="148048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6" y="359596"/>
            <a:ext cx="967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Symptoms of Patients (All 3 Hospitals; N-236)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41158302"/>
              </p:ext>
            </p:extLst>
          </p:nvPr>
        </p:nvGraphicFramePr>
        <p:xfrm>
          <a:off x="760287" y="1202075"/>
          <a:ext cx="10931703" cy="4746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693336" y="5918478"/>
            <a:ext cx="11374734" cy="723481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 Islam QT, </a:t>
            </a:r>
            <a:r>
              <a:rPr lang="en-US" b="1" i="1" dirty="0" err="1" smtClean="0"/>
              <a:t>Hossain</a:t>
            </a:r>
            <a:r>
              <a:rPr lang="en-US" b="1" i="1" dirty="0" smtClean="0"/>
              <a:t> HT, </a:t>
            </a:r>
            <a:r>
              <a:rPr lang="en-US" b="1" i="1" dirty="0" err="1" smtClean="0"/>
              <a:t>Fahim</a:t>
            </a:r>
            <a:r>
              <a:rPr lang="en-US" b="1" i="1" dirty="0" smtClean="0"/>
              <a:t> FR, Rashid M , </a:t>
            </a:r>
            <a:r>
              <a:rPr lang="en-US" b="1" i="1" dirty="0" err="1" smtClean="0"/>
              <a:t>Clinico-demograhic</a:t>
            </a:r>
            <a:r>
              <a:rPr lang="en-US" b="1" i="1" dirty="0" smtClean="0"/>
              <a:t> profile, treatment outline and clinical outcome of 236 confirmed          hospitalized         </a:t>
            </a:r>
            <a:r>
              <a:rPr lang="en-US" b="1" i="1" dirty="0" err="1" smtClean="0"/>
              <a:t>covid</a:t>
            </a:r>
            <a:r>
              <a:rPr lang="en-US" b="1" i="1" dirty="0" smtClean="0"/>
              <a:t>- 19 patients: a multi-centered descriptive study in </a:t>
            </a:r>
            <a:r>
              <a:rPr lang="en-US" b="1" i="1" dirty="0" err="1" smtClean="0"/>
              <a:t>dhaka</a:t>
            </a:r>
            <a:r>
              <a:rPr lang="en-US" b="1" i="1" dirty="0" smtClean="0"/>
              <a:t>, </a:t>
            </a:r>
            <a:r>
              <a:rPr lang="en-US" b="1" i="1" dirty="0" err="1" smtClean="0"/>
              <a:t>bangladesh</a:t>
            </a:r>
            <a:r>
              <a:rPr lang="en-US" b="1" i="1" dirty="0" smtClean="0"/>
              <a:t>; </a:t>
            </a:r>
            <a:r>
              <a:rPr lang="en-US" b="1" i="1" dirty="0" err="1" smtClean="0"/>
              <a:t>bjm</a:t>
            </a:r>
            <a:r>
              <a:rPr lang="en-US" b="1" i="1" dirty="0" smtClean="0"/>
              <a:t> 31:2,2020</a:t>
            </a:r>
            <a:endParaRPr lang="en-US" b="1" i="1" dirty="0"/>
          </a:p>
        </p:txBody>
      </p:sp>
    </p:spTree>
    <p:extLst>
      <p:ext uri="{BB962C8B-B14F-4D97-AF65-F5344CB8AC3E}">
        <p14:creationId xmlns="" xmlns:p14="http://schemas.microsoft.com/office/powerpoint/2010/main" val="17732031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2625" y="523982"/>
            <a:ext cx="8917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Distribution of Patients according to Gender in Percentage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93762463"/>
              </p:ext>
            </p:extLst>
          </p:nvPr>
        </p:nvGraphicFramePr>
        <p:xfrm>
          <a:off x="851338" y="1261241"/>
          <a:ext cx="9764110" cy="4719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7737555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5900" y="359596"/>
            <a:ext cx="10644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Distribution of Patients according </a:t>
            </a:r>
            <a:r>
              <a:rPr lang="en-US" sz="2800" b="1" dirty="0">
                <a:solidFill>
                  <a:srgbClr val="0070C0"/>
                </a:solidFill>
              </a:rPr>
              <a:t>to Age (All 3 Hospitals; N-236)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32535811"/>
              </p:ext>
            </p:extLst>
          </p:nvPr>
        </p:nvGraphicFramePr>
        <p:xfrm>
          <a:off x="678094" y="1222625"/>
          <a:ext cx="10171416" cy="5219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620458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 txBox="1">
            <a:spLocks/>
          </p:cNvSpPr>
          <p:nvPr/>
        </p:nvSpPr>
        <p:spPr>
          <a:xfrm>
            <a:off x="2369622" y="532388"/>
            <a:ext cx="7315200" cy="4114800"/>
          </a:xfrm>
          <a:prstGeom prst="rect">
            <a:avLst/>
          </a:prstGeom>
        </p:spPr>
      </p:sp>
      <p:pic>
        <p:nvPicPr>
          <p:cNvPr id="2050" name="Picture 2" descr="C:\Users\user\Desktop\Long COVID ppt\Long CoVId 1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2664" b="12664"/>
          <a:stretch>
            <a:fillRect/>
          </a:stretch>
        </p:blipFill>
        <p:spPr bwMode="auto">
          <a:xfrm>
            <a:off x="1457011" y="0"/>
            <a:ext cx="955598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9420" y="1180448"/>
            <a:ext cx="5410201" cy="4926014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52246" y="1199178"/>
            <a:ext cx="5927680" cy="5068891"/>
          </a:xfrm>
        </p:spPr>
        <p:txBody>
          <a:bodyPr>
            <a:normAutofit lnSpcReduction="10000"/>
          </a:bodyPr>
          <a:lstStyle/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Patient may not feel SOB in the early stage of the disease though there is hypoxia- known as </a:t>
            </a:r>
            <a:r>
              <a:rPr lang="en-US" sz="2400" b="1" dirty="0" smtClean="0">
                <a:solidFill>
                  <a:srgbClr val="FF0000"/>
                </a:solidFill>
              </a:rPr>
              <a:t>Happy Hypoxia</a:t>
            </a:r>
            <a:r>
              <a:rPr lang="en-US" sz="2400" b="1" dirty="0" smtClean="0">
                <a:solidFill>
                  <a:schemeClr val="tx2"/>
                </a:solidFill>
              </a:rPr>
              <a:t>. 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Those who could not be diagnosed between 8-10 days that they have bi lateral lung infiltrates, their course of the disease and prognosis goes worst.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These group of patients proceeds to Severe /Critical.</a:t>
            </a: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endParaRPr lang="en-US" sz="2400" b="1" dirty="0" smtClean="0">
              <a:solidFill>
                <a:schemeClr val="tx2"/>
              </a:solidFill>
            </a:endParaRPr>
          </a:p>
          <a:p>
            <a:pPr marL="342900" indent="-342900" algn="just">
              <a:lnSpc>
                <a:spcPct val="150000"/>
              </a:lnSpc>
              <a:buClr>
                <a:srgbClr val="FF0000"/>
              </a:buClr>
              <a:buFont typeface="Arial" pitchFamily="34" charset="0"/>
              <a:buChar char="•"/>
            </a:pP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35658" y="418945"/>
            <a:ext cx="2783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Check at Home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366" y="1001106"/>
            <a:ext cx="10972800" cy="545049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On </a:t>
            </a:r>
            <a:r>
              <a:rPr lang="en-US" sz="2800" dirty="0" smtClean="0">
                <a:solidFill>
                  <a:srgbClr val="FF0000"/>
                </a:solidFill>
              </a:rPr>
              <a:t>28 days </a:t>
            </a:r>
            <a:r>
              <a:rPr lang="en-US" sz="2800" dirty="0" smtClean="0">
                <a:solidFill>
                  <a:schemeClr val="tx2"/>
                </a:solidFill>
              </a:rPr>
              <a:t>of illness (18 days of treatment) he was </a:t>
            </a:r>
            <a:r>
              <a:rPr lang="en-US" sz="2800" dirty="0" smtClean="0">
                <a:solidFill>
                  <a:srgbClr val="FF0000"/>
                </a:solidFill>
              </a:rPr>
              <a:t>put on DOAC </a:t>
            </a:r>
            <a:r>
              <a:rPr lang="en-US" sz="2800" dirty="0" smtClean="0">
                <a:solidFill>
                  <a:schemeClr val="tx2"/>
                </a:solidFill>
              </a:rPr>
              <a:t>and supportive drugs as he is </a:t>
            </a:r>
            <a:r>
              <a:rPr lang="en-US" sz="2800" dirty="0" smtClean="0">
                <a:solidFill>
                  <a:srgbClr val="FF0000"/>
                </a:solidFill>
              </a:rPr>
              <a:t>hypertensive, Diabetic and history of PCI</a:t>
            </a:r>
            <a:r>
              <a:rPr lang="en-US" sz="2800" dirty="0" smtClean="0">
                <a:solidFill>
                  <a:schemeClr val="tx2"/>
                </a:solidFill>
              </a:rPr>
              <a:t>. 4 days after the oral drugs all investigations repeated lungs had 30-35% basal shadow with fibrotic changes and </a:t>
            </a:r>
            <a:r>
              <a:rPr lang="en-US" sz="2800" dirty="0" smtClean="0">
                <a:solidFill>
                  <a:srgbClr val="FF0000"/>
                </a:solidFill>
              </a:rPr>
              <a:t>persistent high D-dimer</a:t>
            </a:r>
            <a:r>
              <a:rPr lang="en-US" sz="2800" dirty="0" smtClean="0">
                <a:solidFill>
                  <a:schemeClr val="tx2"/>
                </a:solidFill>
              </a:rPr>
              <a:t>. All other tests were normal. The patient stated complaining of more oxygen demand. From 2 liter it increases to 6 liters. HRCT chest done and it was a very bad picture involving 70% of lung. </a:t>
            </a:r>
            <a:r>
              <a:rPr lang="en-US" sz="2800" dirty="0" err="1" smtClean="0">
                <a:solidFill>
                  <a:srgbClr val="FF0000"/>
                </a:solidFill>
              </a:rPr>
              <a:t>IgG</a:t>
            </a:r>
            <a:r>
              <a:rPr lang="en-US" sz="2800" dirty="0" smtClean="0">
                <a:solidFill>
                  <a:srgbClr val="FF0000"/>
                </a:solidFill>
              </a:rPr>
              <a:t> titer for COVID was </a:t>
            </a:r>
            <a:r>
              <a:rPr lang="en-US" sz="2800" dirty="0" smtClean="0">
                <a:solidFill>
                  <a:schemeClr val="tx2"/>
                </a:solidFill>
              </a:rPr>
              <a:t>done came good titer </a:t>
            </a:r>
            <a:r>
              <a:rPr lang="en-US" sz="2800" dirty="0" smtClean="0">
                <a:solidFill>
                  <a:srgbClr val="FF0000"/>
                </a:solidFill>
              </a:rPr>
              <a:t>positive.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6276" y="6337733"/>
            <a:ext cx="97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Contd....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5950" y="164288"/>
            <a:ext cx="3594540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1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79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3" y="65573"/>
            <a:ext cx="10515600" cy="119062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High-Risk Features 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862" y="1045011"/>
            <a:ext cx="11655971" cy="50825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Age ≥65 years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Nursing home or long-term care facility </a:t>
            </a:r>
            <a:r>
              <a:rPr lang="en-GB" sz="2800" b="1" dirty="0" smtClean="0">
                <a:solidFill>
                  <a:schemeClr val="tx2"/>
                </a:solidFill>
              </a:rPr>
              <a:t>resident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 smtClean="0">
                <a:solidFill>
                  <a:schemeClr val="tx2"/>
                </a:solidFill>
              </a:rPr>
              <a:t>Cardiac</a:t>
            </a:r>
            <a:r>
              <a:rPr lang="en-GB" sz="2800" b="1" dirty="0">
                <a:solidFill>
                  <a:schemeClr val="tx2"/>
                </a:solidFill>
              </a:rPr>
              <a:t>: Heart disease with complications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Immunocompromised: Including cancer treatment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Severe obesity: BMI ≥</a:t>
            </a:r>
            <a:r>
              <a:rPr lang="en-GB" sz="2800" b="1" dirty="0" smtClean="0">
                <a:solidFill>
                  <a:schemeClr val="tx2"/>
                </a:solidFill>
              </a:rPr>
              <a:t>40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 smtClean="0">
                <a:solidFill>
                  <a:schemeClr val="tx2"/>
                </a:solidFill>
              </a:rPr>
              <a:t>High risk Pregnancy</a:t>
            </a:r>
            <a:endParaRPr lang="en-GB" sz="2800" b="1" dirty="0">
              <a:solidFill>
                <a:schemeClr val="tx2"/>
              </a:solidFill>
            </a:endParaRP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GB" sz="2800" b="1" dirty="0">
                <a:solidFill>
                  <a:schemeClr val="tx2"/>
                </a:solidFill>
              </a:rPr>
              <a:t>Comorbidities: Diabetes, renal failure, liver </a:t>
            </a:r>
            <a:r>
              <a:rPr lang="en-GB" sz="2800" b="1" dirty="0" smtClean="0">
                <a:solidFill>
                  <a:schemeClr val="tx2"/>
                </a:solidFill>
              </a:rPr>
              <a:t>disease, HTN, Lung diseases 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24306" y="6352990"/>
            <a:ext cx="327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Centre for Disease Control, USA </a:t>
            </a:r>
          </a:p>
        </p:txBody>
      </p:sp>
    </p:spTree>
    <p:extLst>
      <p:ext uri="{BB962C8B-B14F-4D97-AF65-F5344CB8AC3E}">
        <p14:creationId xmlns:p14="http://schemas.microsoft.com/office/powerpoint/2010/main" xmlns="" val="1792634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6" y="359596"/>
            <a:ext cx="9678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Comorbidities of Patients (All 3 Hospitals; N-236)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592004959"/>
              </p:ext>
            </p:extLst>
          </p:nvPr>
        </p:nvGraphicFramePr>
        <p:xfrm>
          <a:off x="678094" y="1150706"/>
          <a:ext cx="10972800" cy="472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08000" y="5935133"/>
            <a:ext cx="11023600" cy="711200"/>
          </a:xfrm>
        </p:spPr>
        <p:txBody>
          <a:bodyPr/>
          <a:lstStyle/>
          <a:p>
            <a:r>
              <a:rPr lang="en-US" b="1" i="1" dirty="0" smtClean="0"/>
              <a:t> Islam QT, </a:t>
            </a:r>
            <a:r>
              <a:rPr lang="en-US" b="1" i="1" dirty="0" err="1" smtClean="0"/>
              <a:t>Hossain</a:t>
            </a:r>
            <a:r>
              <a:rPr lang="en-US" b="1" i="1" dirty="0" smtClean="0"/>
              <a:t> HT, </a:t>
            </a:r>
            <a:r>
              <a:rPr lang="en-US" b="1" i="1" dirty="0" err="1" smtClean="0"/>
              <a:t>Fahim</a:t>
            </a:r>
            <a:r>
              <a:rPr lang="en-US" b="1" i="1" dirty="0" smtClean="0"/>
              <a:t> FR, Rashid M , </a:t>
            </a:r>
            <a:r>
              <a:rPr lang="en-US" b="1" i="1" dirty="0" err="1" smtClean="0"/>
              <a:t>Clinico-demograhic</a:t>
            </a:r>
            <a:r>
              <a:rPr lang="en-US" b="1" i="1" dirty="0" smtClean="0"/>
              <a:t> profile, treatment outline and clinical outcome of 236 confirmed          hospitalized         </a:t>
            </a:r>
            <a:r>
              <a:rPr lang="en-US" b="1" i="1" dirty="0" err="1" smtClean="0"/>
              <a:t>covid</a:t>
            </a:r>
            <a:r>
              <a:rPr lang="en-US" b="1" i="1" dirty="0" smtClean="0"/>
              <a:t>- 19 patients: a multi-centered descriptive study in </a:t>
            </a:r>
            <a:r>
              <a:rPr lang="en-US" b="1" i="1" dirty="0" err="1" smtClean="0"/>
              <a:t>dhaka</a:t>
            </a:r>
            <a:r>
              <a:rPr lang="en-US" b="1" i="1" dirty="0" smtClean="0"/>
              <a:t>, </a:t>
            </a:r>
            <a:r>
              <a:rPr lang="en-US" b="1" i="1" dirty="0" err="1" smtClean="0"/>
              <a:t>bangladesh</a:t>
            </a:r>
            <a:r>
              <a:rPr lang="en-US" b="1" i="1" dirty="0" smtClean="0"/>
              <a:t>; </a:t>
            </a:r>
            <a:r>
              <a:rPr lang="en-US" b="1" i="1" dirty="0" err="1" smtClean="0"/>
              <a:t>bjm</a:t>
            </a:r>
            <a:r>
              <a:rPr lang="en-US" b="1" i="1" dirty="0" smtClean="0"/>
              <a:t> 31:2,2020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224877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Spectrum of Clinical Syndromes </a:t>
            </a:r>
            <a:br>
              <a:rPr lang="en-US" sz="4000" b="1" dirty="0" smtClean="0">
                <a:solidFill>
                  <a:srgbClr val="FF0000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Associated </a:t>
            </a:r>
            <a:r>
              <a:rPr lang="en-US" sz="4000" b="1" dirty="0">
                <a:solidFill>
                  <a:srgbClr val="FF0000"/>
                </a:solidFill>
              </a:rPr>
              <a:t>with </a:t>
            </a:r>
            <a:r>
              <a:rPr lang="en-US" sz="4000" b="1" dirty="0" smtClean="0">
                <a:solidFill>
                  <a:srgbClr val="FF0000"/>
                </a:solidFill>
              </a:rPr>
              <a:t>COVID-19 Infection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1430020" y="6309066"/>
            <a:ext cx="515007" cy="501647"/>
          </a:xfrm>
        </p:spPr>
        <p:txBody>
          <a:bodyPr>
            <a:normAutofit/>
          </a:bodyPr>
          <a:lstStyle/>
          <a:p>
            <a:fld id="{446C25DB-F9FA-4E68-BDC1-CCEFF259B229}" type="slidenum">
              <a:rPr lang="en-US" smtClean="0">
                <a:solidFill>
                  <a:schemeClr val="tx2"/>
                </a:solidFill>
              </a:rPr>
              <a:pPr/>
              <a:t>62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3" y="1941820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Mild illness(ILI)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0709" y="2529062"/>
            <a:ext cx="558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  Pneumonia (Moderate)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26319" y="3116307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</a:rPr>
              <a:t>Severe Pneumonia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9802" y="3687210"/>
            <a:ext cx="5693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Acute Respiratory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Distress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Syndrome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1583" y="4290655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Sepsis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04752" y="5008202"/>
            <a:ext cx="3695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Septic shock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743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CB3BCC-703A-4DD4-8592-8683B2D2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1212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Severe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Pneumonia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B687EA-C225-4195-A96D-1F4803DD0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SG" sz="3600" b="1" dirty="0">
                <a:solidFill>
                  <a:schemeClr val="tx2"/>
                </a:solidFill>
              </a:rPr>
              <a:t>Fever or suspected RTI, plus one of :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en-SG" sz="2400" b="1" dirty="0" smtClean="0"/>
              <a:t>					</a:t>
            </a:r>
            <a:r>
              <a:rPr lang="en-SG" b="1" dirty="0" smtClean="0"/>
              <a:t>- Respiratory </a:t>
            </a:r>
            <a:r>
              <a:rPr lang="en-SG" b="1" dirty="0"/>
              <a:t>rate &gt;30/min.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en-SG" b="1" dirty="0" smtClean="0"/>
              <a:t>					- Severe </a:t>
            </a:r>
            <a:r>
              <a:rPr lang="en-SG" b="1" dirty="0"/>
              <a:t>respiratory distress; or</a:t>
            </a:r>
          </a:p>
          <a:p>
            <a:pPr marL="457200" lvl="1" indent="0">
              <a:lnSpc>
                <a:spcPct val="200000"/>
              </a:lnSpc>
              <a:buNone/>
            </a:pPr>
            <a:r>
              <a:rPr lang="en-SG" b="1" dirty="0" smtClean="0"/>
              <a:t>					- SpO</a:t>
            </a:r>
            <a:r>
              <a:rPr lang="en-SG" b="1" baseline="-25000" dirty="0" smtClean="0"/>
              <a:t>2</a:t>
            </a:r>
            <a:r>
              <a:rPr lang="en-SG" b="1" dirty="0" smtClean="0"/>
              <a:t> </a:t>
            </a:r>
            <a:r>
              <a:rPr lang="en-SG" b="1" dirty="0"/>
              <a:t>≤93% on room air.</a:t>
            </a:r>
          </a:p>
        </p:txBody>
      </p:sp>
    </p:spTree>
    <p:extLst>
      <p:ext uri="{BB962C8B-B14F-4D97-AF65-F5344CB8AC3E}">
        <p14:creationId xmlns:p14="http://schemas.microsoft.com/office/powerpoint/2010/main" xmlns="" val="264943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BD6A3-3788-4B76-B3EB-51CA70E1F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67" y="164276"/>
            <a:ext cx="10972800" cy="1143000"/>
          </a:xfrm>
        </p:spPr>
        <p:txBody>
          <a:bodyPr>
            <a:normAutofit/>
          </a:bodyPr>
          <a:lstStyle/>
          <a:p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Acute </a:t>
            </a:r>
            <a:r>
              <a:rPr lang="en-SG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Respiratory Distress Syndrome </a:t>
            </a:r>
            <a:r>
              <a:rPr lang="en-SG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(ARDS)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C23E85-40B7-45EE-8B51-8ED12FD25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3" y="1690694"/>
            <a:ext cx="10515600" cy="4109611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Acute onset (within 1 week)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Bilateral opacities on chest imaging (e.g., x-ray)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Impaired oxygenation: </a:t>
            </a:r>
            <a:r>
              <a:rPr lang="en-SG" sz="2800" b="1" dirty="0" err="1">
                <a:solidFill>
                  <a:schemeClr val="tx2"/>
                </a:solidFill>
              </a:rPr>
              <a:t>PaO</a:t>
            </a:r>
            <a:r>
              <a:rPr lang="en-SG" sz="2800" b="1" dirty="0">
                <a:solidFill>
                  <a:schemeClr val="tx2"/>
                </a:solidFill>
              </a:rPr>
              <a:t>₂/</a:t>
            </a:r>
            <a:r>
              <a:rPr lang="en-SG" sz="2800" b="1" dirty="0" err="1">
                <a:solidFill>
                  <a:schemeClr val="tx2"/>
                </a:solidFill>
              </a:rPr>
              <a:t>FiO</a:t>
            </a:r>
            <a:r>
              <a:rPr lang="en-SG" sz="2800" b="1" dirty="0">
                <a:solidFill>
                  <a:schemeClr val="tx2"/>
                </a:solidFill>
              </a:rPr>
              <a:t>₂ ≤300 </a:t>
            </a:r>
            <a:r>
              <a:rPr lang="en-SG" sz="2800" b="1" dirty="0" smtClean="0">
                <a:solidFill>
                  <a:schemeClr val="tx2"/>
                </a:solidFill>
              </a:rPr>
              <a:t>mmHg</a:t>
            </a:r>
            <a:endParaRPr lang="en-SG" sz="2800" b="1" dirty="0">
              <a:solidFill>
                <a:schemeClr val="tx2"/>
              </a:solidFill>
            </a:endParaRP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SG" sz="2800" b="1" i="1" dirty="0">
                <a:solidFill>
                  <a:schemeClr val="tx2"/>
                </a:solidFill>
              </a:rPr>
              <a:t>If no risk factors for ARDS, acute left ventricular failure should be ruled out.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01FDEEA-0F8B-4E18-B9C5-2B1BCF7A536D}"/>
              </a:ext>
            </a:extLst>
          </p:cNvPr>
          <p:cNvSpPr/>
          <p:nvPr/>
        </p:nvSpPr>
        <p:spPr>
          <a:xfrm>
            <a:off x="1682734" y="6142157"/>
            <a:ext cx="988188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G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ARDS Definition Task Force, Ranieri VM, et al. JAMA. 2012 Jun 20;307(23):2526-33.</a:t>
            </a:r>
            <a:endParaRPr lang="en-SG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54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CB8E0-9580-48CE-9494-12EAA295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+mn-lt"/>
              </a:rPr>
              <a:t>ARDS: When to suspect?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561882-055B-4B51-BF97-AE933A365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1126" y="1956857"/>
            <a:ext cx="8305751" cy="211015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Critically ill patient if having…..</a:t>
            </a:r>
          </a:p>
          <a:p>
            <a:pPr marL="3200400" lvl="7" indent="0">
              <a:lnSpc>
                <a:spcPct val="150000"/>
              </a:lnSpc>
              <a:buNone/>
            </a:pPr>
            <a:r>
              <a:rPr lang="en-SG" sz="2400" b="1" dirty="0" smtClean="0"/>
              <a:t>- Dyspnoea</a:t>
            </a:r>
            <a:r>
              <a:rPr lang="en-SG" sz="2400" b="1" dirty="0"/>
              <a:t>, tachypnoea but</a:t>
            </a:r>
          </a:p>
          <a:p>
            <a:pPr marL="3200400" lvl="7" indent="0">
              <a:lnSpc>
                <a:spcPct val="150000"/>
              </a:lnSpc>
              <a:buNone/>
            </a:pPr>
            <a:r>
              <a:rPr lang="en-SG" sz="2400" b="1" dirty="0" smtClean="0"/>
              <a:t>- Chest </a:t>
            </a:r>
            <a:r>
              <a:rPr lang="en-SG" sz="2400" b="1" dirty="0"/>
              <a:t>auscultation normal.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A3160EE-BCFD-422B-883A-2BB802EFBB2A}"/>
              </a:ext>
            </a:extLst>
          </p:cNvPr>
          <p:cNvSpPr/>
          <p:nvPr/>
        </p:nvSpPr>
        <p:spPr>
          <a:xfrm>
            <a:off x="3142117" y="5744234"/>
            <a:ext cx="878292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G" i="1" dirty="0" err="1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Udobi</a:t>
            </a:r>
            <a:r>
              <a:rPr lang="en-SG" i="1" dirty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KF, et al. Am Fam Physician. 2003 Jan 15;67(2):315-22.</a:t>
            </a:r>
            <a:endParaRPr lang="en-SG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99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ACEF5-A642-4F8C-AEE4-0AF09E28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978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n-lt"/>
              </a:rPr>
              <a:t>Sepsis: Life-threatening organ dysfunction by 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2800" b="1" dirty="0" err="1" smtClean="0">
                <a:solidFill>
                  <a:srgbClr val="FF0000"/>
                </a:solidFill>
                <a:latin typeface="+mn-lt"/>
              </a:rPr>
              <a:t>dysregulated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+mn-lt"/>
              </a:rPr>
              <a:t>host response to infection</a:t>
            </a:r>
            <a:endParaRPr lang="en-SG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F690F-3908-491D-A956-EF7BD85E4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645" y="1598177"/>
            <a:ext cx="5386918" cy="639762"/>
          </a:xfrm>
        </p:spPr>
        <p:txBody>
          <a:bodyPr/>
          <a:lstStyle/>
          <a:p>
            <a:r>
              <a:rPr lang="en-SG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Signs of organ dysfunction: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BD3BA81-E655-408B-997D-65A6EFCB1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4736" y="2278115"/>
            <a:ext cx="5768976" cy="328711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000" b="1" dirty="0"/>
              <a:t>Altered mental status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000" b="1" dirty="0"/>
              <a:t>Difficult or fast breathing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000" b="1" dirty="0"/>
              <a:t>Low oxygen saturation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000" b="1" dirty="0"/>
              <a:t>Reduced urine output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sz="2000" b="1" dirty="0"/>
              <a:t>Tachycardia, small volume pulse, cold extremities or low BP, skin </a:t>
            </a:r>
            <a:r>
              <a:rPr lang="en-SG" sz="2000" b="1" dirty="0" smtClean="0"/>
              <a:t>mottling</a:t>
            </a:r>
            <a:endParaRPr lang="en-SG" sz="20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D2B9F8D-9DD5-43D9-A5CC-7A317F4655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0590" y="1582411"/>
            <a:ext cx="5389034" cy="639762"/>
          </a:xfrm>
        </p:spPr>
        <p:txBody>
          <a:bodyPr>
            <a:normAutofit/>
          </a:bodyPr>
          <a:lstStyle/>
          <a:p>
            <a:r>
              <a:rPr lang="en-SG" dirty="0">
                <a:solidFill>
                  <a:schemeClr val="tx2"/>
                </a:solidFill>
              </a:rPr>
              <a:t>Laboratory evidence: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1B66DB65-85B5-4156-8278-BF4120EED8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76717" y="2143111"/>
            <a:ext cx="5183187" cy="3810000"/>
          </a:xfrm>
        </p:spPr>
        <p:txBody>
          <a:bodyPr>
            <a:normAutofit/>
          </a:bodyPr>
          <a:lstStyle/>
          <a:p>
            <a:pPr>
              <a:lnSpc>
                <a:spcPct val="220000"/>
              </a:lnSpc>
              <a:buClr>
                <a:srgbClr val="FF0000"/>
              </a:buClr>
            </a:pPr>
            <a:r>
              <a:rPr lang="en-SG" sz="2000" b="1" dirty="0"/>
              <a:t>Coagulopathy</a:t>
            </a:r>
          </a:p>
          <a:p>
            <a:pPr>
              <a:lnSpc>
                <a:spcPct val="220000"/>
              </a:lnSpc>
              <a:buClr>
                <a:srgbClr val="FF0000"/>
              </a:buClr>
            </a:pPr>
            <a:r>
              <a:rPr lang="en-SG" sz="2000" b="1" dirty="0"/>
              <a:t>Thrombocytopenia &lt;50,000/</a:t>
            </a:r>
            <a:r>
              <a:rPr lang="en-SG" sz="2000" b="1" dirty="0" err="1"/>
              <a:t>cmm</a:t>
            </a:r>
            <a:endParaRPr lang="en-SG" sz="2000" b="1" dirty="0"/>
          </a:p>
          <a:p>
            <a:pPr>
              <a:lnSpc>
                <a:spcPct val="220000"/>
              </a:lnSpc>
              <a:buClr>
                <a:srgbClr val="FF0000"/>
              </a:buClr>
            </a:pPr>
            <a:r>
              <a:rPr lang="en-SG" sz="2000" b="1" dirty="0"/>
              <a:t>Raised serum lactate</a:t>
            </a:r>
          </a:p>
          <a:p>
            <a:pPr>
              <a:lnSpc>
                <a:spcPct val="220000"/>
              </a:lnSpc>
              <a:buClr>
                <a:srgbClr val="FF0000"/>
              </a:buClr>
            </a:pPr>
            <a:r>
              <a:rPr lang="en-SG" sz="2000" b="1" dirty="0"/>
              <a:t>Hyperbilirubinemia</a:t>
            </a:r>
          </a:p>
        </p:txBody>
      </p:sp>
    </p:spTree>
    <p:extLst>
      <p:ext uri="{BB962C8B-B14F-4D97-AF65-F5344CB8AC3E}">
        <p14:creationId xmlns:p14="http://schemas.microsoft.com/office/powerpoint/2010/main" xmlns="" val="3066474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D7F6A8-75DA-41AD-8555-596677F6B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274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Septic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Shock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8DC55D-40AD-4FD5-98F3-FBD6802A5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15" y="1336890"/>
            <a:ext cx="11335407" cy="2964739"/>
          </a:xfrm>
        </p:spPr>
        <p:txBody>
          <a:bodyPr>
            <a:noAutofit/>
          </a:bodyPr>
          <a:lstStyle/>
          <a:p>
            <a:pPr algn="just">
              <a:lnSpc>
                <a:spcPct val="20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Persisting hypotension despite volume resuscitation, requiring vasopressors to maintain MAP ≥65 mmHg and </a:t>
            </a:r>
          </a:p>
          <a:p>
            <a:pPr algn="just">
              <a:lnSpc>
                <a:spcPct val="200000"/>
              </a:lnSpc>
              <a:buClr>
                <a:srgbClr val="FF0000"/>
              </a:buClr>
            </a:pPr>
            <a:r>
              <a:rPr lang="en-SG" sz="2800" b="1" dirty="0">
                <a:solidFill>
                  <a:schemeClr val="tx2"/>
                </a:solidFill>
              </a:rPr>
              <a:t>Serum lactate level &gt;2 </a:t>
            </a:r>
            <a:r>
              <a:rPr lang="en-SG" sz="2800" b="1" dirty="0" err="1">
                <a:solidFill>
                  <a:schemeClr val="tx2"/>
                </a:solidFill>
              </a:rPr>
              <a:t>mmol</a:t>
            </a:r>
            <a:r>
              <a:rPr lang="en-SG" sz="2800" b="1" dirty="0">
                <a:solidFill>
                  <a:schemeClr val="tx2"/>
                </a:solidFill>
              </a:rPr>
              <a:t>/L</a:t>
            </a:r>
            <a:r>
              <a:rPr lang="en-US" sz="2800" b="1" dirty="0">
                <a:solidFill>
                  <a:schemeClr val="tx2"/>
                </a:solidFill>
              </a:rPr>
              <a:t> persisting after adequate fluid resuscitation</a:t>
            </a:r>
            <a:r>
              <a:rPr lang="en-SG" sz="2800" b="1" dirty="0" smtClean="0">
                <a:solidFill>
                  <a:schemeClr val="tx2"/>
                </a:solidFill>
              </a:rPr>
              <a:t>. </a:t>
            </a:r>
            <a:r>
              <a:rPr lang="en-SG" sz="2800" b="1" dirty="0" smtClean="0">
                <a:solidFill>
                  <a:srgbClr val="FF0000"/>
                </a:solidFill>
              </a:rPr>
              <a:t>Needs Ventilator Support</a:t>
            </a:r>
            <a:endParaRPr lang="en-SG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7757" y="5887097"/>
            <a:ext cx="944425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Shankar-</a:t>
            </a:r>
            <a:r>
              <a:rPr lang="en-US" i="1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Hari</a:t>
            </a:r>
            <a:r>
              <a:rPr lang="en-US" i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M, et al., Sepsis Definitions Task Force. JAMA. 2016 Feb 23; 315(8):775-87.</a:t>
            </a:r>
            <a:endParaRPr lang="en-US" i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651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5680"/>
            <a:ext cx="10972800" cy="16002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ICU and Ventilator Mortality Among Critically ill Adults With Corona virus Disease 2019- study report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347" y="1773291"/>
            <a:ext cx="10972800" cy="4116391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 smtClean="0"/>
              <a:t>217 critically ill patients  (March 6 to April 17), </a:t>
            </a:r>
            <a:r>
              <a:rPr lang="en-US" sz="2400" b="1" dirty="0" smtClean="0">
                <a:solidFill>
                  <a:srgbClr val="FF0000"/>
                </a:solidFill>
              </a:rPr>
              <a:t>Atlanta</a:t>
            </a:r>
            <a:r>
              <a:rPr lang="en-US" sz="2400" b="1" dirty="0" smtClean="0"/>
              <a:t>, Georgia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 smtClean="0"/>
              <a:t>Median Age 64(54-73) </a:t>
            </a:r>
            <a:r>
              <a:rPr lang="en-US" sz="2400" b="1" dirty="0" smtClean="0">
                <a:solidFill>
                  <a:srgbClr val="FF0000"/>
                </a:solidFill>
              </a:rPr>
              <a:t>1/4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th</a:t>
            </a:r>
            <a:r>
              <a:rPr lang="en-US" sz="2400" b="1" dirty="0" smtClean="0"/>
              <a:t> cases were more than age </a:t>
            </a:r>
            <a:r>
              <a:rPr lang="en-US" sz="2400" b="1" dirty="0" smtClean="0">
                <a:solidFill>
                  <a:srgbClr val="FF0000"/>
                </a:solidFill>
              </a:rPr>
              <a:t>75 years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 smtClean="0"/>
              <a:t>Commonest co-morbid conditions </a:t>
            </a:r>
            <a:r>
              <a:rPr lang="en-US" sz="2400" b="1" dirty="0" smtClean="0">
                <a:solidFill>
                  <a:srgbClr val="FF0000"/>
                </a:solidFill>
              </a:rPr>
              <a:t>HTN(61.7%</a:t>
            </a:r>
            <a:r>
              <a:rPr lang="en-US" sz="2400" b="1" dirty="0" smtClean="0"/>
              <a:t>),</a:t>
            </a:r>
            <a:r>
              <a:rPr lang="en-US" sz="2400" b="1" dirty="0" smtClean="0">
                <a:solidFill>
                  <a:srgbClr val="FF0000"/>
                </a:solidFill>
              </a:rPr>
              <a:t>DM (46.55%)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 smtClean="0"/>
              <a:t>Median SOFA score was 7, Initial score &gt; 11 (90%) mortality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 smtClean="0"/>
              <a:t>Median </a:t>
            </a:r>
            <a:r>
              <a:rPr lang="en-US" sz="2400" b="1" dirty="0" smtClean="0">
                <a:solidFill>
                  <a:srgbClr val="FF0000"/>
                </a:solidFill>
              </a:rPr>
              <a:t>D-</a:t>
            </a:r>
            <a:r>
              <a:rPr lang="en-US" sz="2400" b="1" dirty="0" err="1" smtClean="0">
                <a:solidFill>
                  <a:srgbClr val="FF0000"/>
                </a:solidFill>
              </a:rPr>
              <a:t>dimer</a:t>
            </a:r>
            <a:r>
              <a:rPr lang="en-US" sz="2400" b="1" dirty="0" smtClean="0">
                <a:solidFill>
                  <a:srgbClr val="FF0000"/>
                </a:solidFill>
              </a:rPr>
              <a:t> was 1731ng/ml </a:t>
            </a:r>
            <a:r>
              <a:rPr lang="en-US" sz="2400" b="1" dirty="0" smtClean="0"/>
              <a:t>(&lt; 300)</a:t>
            </a:r>
          </a:p>
          <a:p>
            <a:pPr>
              <a:lnSpc>
                <a:spcPct val="160000"/>
              </a:lnSpc>
              <a:buClr>
                <a:srgbClr val="FF0000"/>
              </a:buClr>
            </a:pPr>
            <a:r>
              <a:rPr lang="en-US" sz="2400" b="1" dirty="0" smtClean="0"/>
              <a:t>Median </a:t>
            </a:r>
            <a:r>
              <a:rPr lang="en-US" sz="2400" b="1" dirty="0" smtClean="0">
                <a:solidFill>
                  <a:srgbClr val="FF0000"/>
                </a:solidFill>
              </a:rPr>
              <a:t>CRP was 190 </a:t>
            </a:r>
            <a:r>
              <a:rPr lang="en-US" sz="2400" b="1" dirty="0" smtClean="0"/>
              <a:t>(&lt;10)</a:t>
            </a:r>
          </a:p>
          <a:p>
            <a:pPr>
              <a:lnSpc>
                <a:spcPct val="16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75% patients received invasive ventilation</a:t>
            </a:r>
          </a:p>
          <a:p>
            <a:pPr>
              <a:lnSpc>
                <a:spcPct val="160000"/>
              </a:lnSpc>
            </a:pP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5785"/>
            <a:ext cx="10972800" cy="45259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dirty="0" smtClean="0">
                <a:solidFill>
                  <a:srgbClr val="FF0000"/>
                </a:solidFill>
              </a:rPr>
              <a:t>65%</a:t>
            </a:r>
            <a:r>
              <a:rPr lang="en-US" sz="2800" dirty="0" smtClean="0"/>
              <a:t> patients received </a:t>
            </a:r>
            <a:r>
              <a:rPr lang="en-US" sz="2800" dirty="0" err="1" smtClean="0">
                <a:solidFill>
                  <a:srgbClr val="FF0000"/>
                </a:solidFill>
              </a:rPr>
              <a:t>Vasopressor</a:t>
            </a:r>
            <a:r>
              <a:rPr lang="en-US" sz="2800" dirty="0" smtClean="0"/>
              <a:t> for combating shock and 30% got RRT, 1.8% received ECMO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dirty="0" smtClean="0">
                <a:solidFill>
                  <a:srgbClr val="FF0000"/>
                </a:solidFill>
              </a:rPr>
              <a:t>ICU mortality </a:t>
            </a:r>
            <a:r>
              <a:rPr lang="en-US" sz="2800" dirty="0" smtClean="0"/>
              <a:t>was </a:t>
            </a:r>
            <a:r>
              <a:rPr lang="en-US" sz="2800" dirty="0" smtClean="0">
                <a:solidFill>
                  <a:srgbClr val="FF0000"/>
                </a:solidFill>
              </a:rPr>
              <a:t>40%</a:t>
            </a:r>
            <a:r>
              <a:rPr lang="en-US" sz="2800" dirty="0" smtClean="0"/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Hospital mortality </a:t>
            </a:r>
            <a:r>
              <a:rPr lang="en-US" sz="2800" dirty="0" smtClean="0"/>
              <a:t>was </a:t>
            </a:r>
            <a:r>
              <a:rPr lang="en-US" sz="2800" dirty="0" smtClean="0">
                <a:solidFill>
                  <a:srgbClr val="FF0000"/>
                </a:solidFill>
              </a:rPr>
              <a:t>35.7%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dirty="0" smtClean="0"/>
              <a:t>Significant association of mortality: Older age, Lower BMI, CKD, higher (SOFA score, CRP, D-</a:t>
            </a:r>
            <a:r>
              <a:rPr lang="en-US" sz="2800" dirty="0" err="1" smtClean="0"/>
              <a:t>dimer</a:t>
            </a:r>
            <a:r>
              <a:rPr lang="en-US" sz="2800" dirty="0" smtClean="0"/>
              <a:t>)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dirty="0" smtClean="0"/>
              <a:t>Needs mechanical ventilation ,</a:t>
            </a:r>
            <a:r>
              <a:rPr lang="en-US" sz="2800" dirty="0" err="1" smtClean="0"/>
              <a:t>Vasopressor</a:t>
            </a:r>
            <a:r>
              <a:rPr lang="en-US" sz="2800" dirty="0" smtClean="0"/>
              <a:t>  and RRT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800" dirty="0" smtClean="0">
                <a:solidFill>
                  <a:srgbClr val="FF0000"/>
                </a:solidFill>
              </a:rPr>
              <a:t>No difference of survival between patients received or not received </a:t>
            </a:r>
            <a:r>
              <a:rPr lang="en-US" sz="2800" dirty="0" err="1" smtClean="0">
                <a:solidFill>
                  <a:srgbClr val="FF0000"/>
                </a:solidFill>
              </a:rPr>
              <a:t>Ramdesivir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11457"/>
            <a:ext cx="10972800" cy="537342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Further he was put on therapeutic dose of Enoxaparin, Steroid, Antifungal (</a:t>
            </a:r>
            <a:r>
              <a:rPr lang="en-US" sz="2800" dirty="0" err="1" smtClean="0">
                <a:solidFill>
                  <a:schemeClr val="tx2"/>
                </a:solidFill>
              </a:rPr>
              <a:t>Voriconazole</a:t>
            </a:r>
            <a:r>
              <a:rPr lang="en-US" sz="2800" dirty="0" smtClean="0">
                <a:solidFill>
                  <a:schemeClr val="tx2"/>
                </a:solidFill>
              </a:rPr>
              <a:t>),Antibiotics, Oxygen </a:t>
            </a:r>
            <a:r>
              <a:rPr lang="en-US" sz="2800" dirty="0" err="1" smtClean="0">
                <a:solidFill>
                  <a:schemeClr val="tx2"/>
                </a:solidFill>
              </a:rPr>
              <a:t>upto</a:t>
            </a:r>
            <a:r>
              <a:rPr lang="en-US" sz="2800" dirty="0" smtClean="0">
                <a:solidFill>
                  <a:schemeClr val="tx2"/>
                </a:solidFill>
              </a:rPr>
              <a:t> HFNC 40L/min. Sputum shows profuse growth of </a:t>
            </a:r>
            <a:r>
              <a:rPr lang="en-US" sz="2800" dirty="0" err="1" smtClean="0">
                <a:solidFill>
                  <a:srgbClr val="FF0000"/>
                </a:solidFill>
              </a:rPr>
              <a:t>Klebsiella</a:t>
            </a:r>
            <a:r>
              <a:rPr lang="en-US" sz="2800" dirty="0" smtClean="0">
                <a:solidFill>
                  <a:srgbClr val="FF0000"/>
                </a:solidFill>
              </a:rPr>
              <a:t> Pneum</a:t>
            </a:r>
            <a:r>
              <a:rPr lang="en-US" sz="2800" dirty="0" smtClean="0">
                <a:solidFill>
                  <a:schemeClr val="tx2"/>
                </a:solidFill>
              </a:rPr>
              <a:t>. He was deteriorating and at 92% of saturation he was put on </a:t>
            </a:r>
            <a:r>
              <a:rPr lang="en-US" sz="2800" dirty="0" smtClean="0">
                <a:solidFill>
                  <a:srgbClr val="FF0000"/>
                </a:solidFill>
              </a:rPr>
              <a:t>Ventilator on 44</a:t>
            </a:r>
            <a:r>
              <a:rPr lang="en-US" sz="2800" baseline="30000" dirty="0" smtClean="0">
                <a:solidFill>
                  <a:srgbClr val="FF0000"/>
                </a:solidFill>
              </a:rPr>
              <a:t>th</a:t>
            </a:r>
            <a:r>
              <a:rPr lang="en-US" sz="2800" dirty="0" smtClean="0">
                <a:solidFill>
                  <a:srgbClr val="FF0000"/>
                </a:solidFill>
              </a:rPr>
              <a:t> day of illness</a:t>
            </a:r>
            <a:r>
              <a:rPr lang="en-US" sz="2800" dirty="0" smtClean="0">
                <a:solidFill>
                  <a:schemeClr val="tx2"/>
                </a:solidFill>
              </a:rPr>
              <a:t>. Vitals were well maintained.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ANA,ENA profile, Anti </a:t>
            </a:r>
            <a:r>
              <a:rPr lang="en-US" sz="2800" dirty="0" err="1" smtClean="0">
                <a:solidFill>
                  <a:schemeClr val="tx2"/>
                </a:solidFill>
              </a:rPr>
              <a:t>Scl</a:t>
            </a:r>
            <a:r>
              <a:rPr lang="en-US" sz="2800" dirty="0" smtClean="0">
                <a:solidFill>
                  <a:schemeClr val="tx2"/>
                </a:solidFill>
              </a:rPr>
              <a:t> 70, Anti CCP </a:t>
            </a:r>
            <a:r>
              <a:rPr lang="en-US" sz="2800" dirty="0" err="1" smtClean="0">
                <a:solidFill>
                  <a:schemeClr val="tx2"/>
                </a:solidFill>
              </a:rPr>
              <a:t>ab</a:t>
            </a:r>
            <a:r>
              <a:rPr lang="en-US" sz="2800" dirty="0" smtClean="0">
                <a:solidFill>
                  <a:schemeClr val="tx2"/>
                </a:solidFill>
              </a:rPr>
              <a:t>, RA all were negative. On 50</a:t>
            </a:r>
            <a:r>
              <a:rPr lang="en-US" sz="2800" baseline="30000" dirty="0" smtClean="0">
                <a:solidFill>
                  <a:schemeClr val="tx2"/>
                </a:solidFill>
              </a:rPr>
              <a:t>th</a:t>
            </a:r>
            <a:r>
              <a:rPr lang="en-US" sz="2800" dirty="0" smtClean="0">
                <a:solidFill>
                  <a:schemeClr val="tx2"/>
                </a:solidFill>
              </a:rPr>
              <a:t> day of illness lung shadow again improved with 30% shadow at base but total count is very high. </a:t>
            </a:r>
          </a:p>
          <a:p>
            <a:pPr algn="just">
              <a:lnSpc>
                <a:spcPct val="150000"/>
              </a:lnSpc>
              <a:buNone/>
            </a:pP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35950" y="164288"/>
            <a:ext cx="3594540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1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72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Early intubation </a:t>
            </a:r>
            <a:r>
              <a:rPr lang="en-US" dirty="0" smtClean="0"/>
              <a:t>and standard lung protective ventilation strategies is useful.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2/3</a:t>
            </a:r>
            <a:r>
              <a:rPr lang="en-US" baseline="30000" dirty="0" smtClean="0">
                <a:solidFill>
                  <a:srgbClr val="FF0000"/>
                </a:solidFill>
              </a:rPr>
              <a:t>rd</a:t>
            </a:r>
            <a:r>
              <a:rPr lang="en-US" dirty="0" smtClean="0">
                <a:solidFill>
                  <a:srgbClr val="FF0000"/>
                </a:solidFill>
              </a:rPr>
              <a:t> cases can be saved </a:t>
            </a:r>
            <a:r>
              <a:rPr lang="en-US" dirty="0" smtClean="0"/>
              <a:t>even those who require invasive mechanical ventilation.</a:t>
            </a:r>
          </a:p>
          <a:p>
            <a:endParaRPr lang="en-US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ICU and Ventilator Mortality Among Critically Ill Adults With </a:t>
            </a:r>
            <a:r>
              <a:rPr lang="en-US" sz="1800" dirty="0" err="1" smtClean="0"/>
              <a:t>Coronavirus</a:t>
            </a:r>
            <a:r>
              <a:rPr lang="en-US" sz="1800" dirty="0" smtClean="0"/>
              <a:t> Disease 2019. </a:t>
            </a:r>
            <a:r>
              <a:rPr lang="en-US" sz="1800" i="1" dirty="0" smtClean="0"/>
              <a:t>M W. Adelman, S Arno, S C. Auld, T Barnes, W Bender, J M. Blum, G </a:t>
            </a:r>
            <a:r>
              <a:rPr lang="en-US" sz="1800" i="1" dirty="0" err="1" smtClean="0"/>
              <a:t>Budhrani</a:t>
            </a:r>
            <a:r>
              <a:rPr lang="en-US" sz="1800" i="1" dirty="0" smtClean="0"/>
              <a:t>, S Busby et al ; </a:t>
            </a:r>
            <a:r>
              <a:rPr lang="en-US" sz="1800" dirty="0" err="1" smtClean="0"/>
              <a:t>Crit</a:t>
            </a:r>
            <a:r>
              <a:rPr lang="en-US" sz="1800" dirty="0" smtClean="0"/>
              <a:t>  Care Med. 2020 May 26</a:t>
            </a:r>
            <a:endParaRPr lang="en-US" sz="1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IMG-20200908-WA00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51313" y="0"/>
            <a:ext cx="6883122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067EC4A8-4FA8-4787-B182-358849CA3F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20445"/>
            <a:ext cx="9144000" cy="1055077"/>
          </a:xfrm>
        </p:spPr>
        <p:txBody>
          <a:bodyPr>
            <a:normAutofit/>
          </a:bodyPr>
          <a:lstStyle/>
          <a:p>
            <a:r>
              <a:rPr lang="en-SG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Investigations</a:t>
            </a:r>
            <a:endParaRPr lang="en-SG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5955" y="4550770"/>
            <a:ext cx="3976049" cy="23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436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BF44EF33-2A8A-4A9F-8BBE-307109D26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851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Real-time RT-PCR </a:t>
            </a:r>
            <a:r>
              <a:rPr lang="en-SG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Test </a:t>
            </a:r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 SARS-CoV-2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E0ADF37-6465-4F2A-93F6-A4EBF9B45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76" y="1478773"/>
            <a:ext cx="7223275" cy="466725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All suspects should have RT-PCR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Gold standard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High specificity, low sensitivity (65-95%)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SG" sz="2400" b="1" dirty="0">
                <a:solidFill>
                  <a:schemeClr val="tx2"/>
                </a:solidFill>
              </a:rPr>
              <a:t>Specimen:</a:t>
            </a:r>
          </a:p>
          <a:p>
            <a:pPr lvl="1">
              <a:lnSpc>
                <a:spcPct val="170000"/>
              </a:lnSpc>
            </a:pPr>
            <a:r>
              <a:rPr lang="en-SG" sz="2000" b="1" dirty="0"/>
              <a:t>Upper airway specimens: Nasopharyngeal swab (first choice), oropharyngeal swab</a:t>
            </a:r>
          </a:p>
          <a:p>
            <a:pPr lvl="1">
              <a:lnSpc>
                <a:spcPct val="170000"/>
              </a:lnSpc>
            </a:pPr>
            <a:r>
              <a:rPr lang="en-SG" sz="2000" b="1" dirty="0"/>
              <a:t>Lower airway specimens: </a:t>
            </a:r>
            <a:r>
              <a:rPr lang="en-SG" sz="2000" b="1" dirty="0" err="1"/>
              <a:t>Bronchoalveolar</a:t>
            </a:r>
            <a:r>
              <a:rPr lang="en-SG" sz="2000" b="1" dirty="0"/>
              <a:t> lavage, tracheal aspirate, pleural fluid, lung biopsy, sputum</a:t>
            </a:r>
          </a:p>
          <a:p>
            <a:pPr>
              <a:lnSpc>
                <a:spcPct val="170000"/>
              </a:lnSpc>
            </a:pPr>
            <a:endParaRPr lang="en-SG" sz="2400" b="1" dirty="0"/>
          </a:p>
          <a:p>
            <a:pPr>
              <a:lnSpc>
                <a:spcPct val="170000"/>
              </a:lnSpc>
            </a:pPr>
            <a:endParaRPr lang="en-SG" sz="2400" b="1" dirty="0"/>
          </a:p>
          <a:p>
            <a:endParaRPr lang="en-SG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23E68C-E24A-40D1-8520-3FD77F2C9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839" y="1671134"/>
            <a:ext cx="4527995" cy="424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534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22734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RT-PCR for SARS-CoV-2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Correspondence between viral load, </a:t>
            </a:r>
            <a:endParaRPr lang="en-US" sz="2000" dirty="0" smtClean="0"/>
          </a:p>
          <a:p>
            <a:r>
              <a:rPr lang="en-US" sz="2000" dirty="0" smtClean="0"/>
              <a:t>disease </a:t>
            </a:r>
            <a:r>
              <a:rPr lang="en-US" sz="2000" dirty="0"/>
              <a:t>progression and RT-PCR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3" y="2475248"/>
            <a:ext cx="5386387" cy="3350544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492928" y="1692773"/>
            <a:ext cx="5063211" cy="530170"/>
          </a:xfrm>
        </p:spPr>
        <p:txBody>
          <a:bodyPr>
            <a:noAutofit/>
          </a:bodyPr>
          <a:lstStyle/>
          <a:p>
            <a:r>
              <a:rPr lang="en-US" sz="2000" dirty="0"/>
              <a:t>RT-PCR in 56 confirmed COVID- 19 </a:t>
            </a:r>
            <a:endParaRPr lang="en-US" sz="2000" dirty="0" smtClean="0"/>
          </a:p>
          <a:p>
            <a:r>
              <a:rPr lang="en-US" sz="2000" dirty="0" smtClean="0"/>
              <a:t>patients </a:t>
            </a:r>
            <a:r>
              <a:rPr lang="en-US" sz="2000" dirty="0"/>
              <a:t>in China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xmlns="" val="3747585502"/>
              </p:ext>
            </p:extLst>
          </p:nvPr>
        </p:nvGraphicFramePr>
        <p:xfrm>
          <a:off x="6550585" y="2554002"/>
          <a:ext cx="5183190" cy="3500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1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15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9742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Week 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Positivity </a:t>
                      </a:r>
                    </a:p>
                  </a:txBody>
                  <a:tcPr marL="91468" marR="9146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1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2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89.3%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3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66.1%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4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32.1%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5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5.4%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723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Bookman Old Style" panose="02050604050505020204" pitchFamily="18" charset="0"/>
                        </a:rPr>
                        <a:t>6</a:t>
                      </a:r>
                    </a:p>
                  </a:txBody>
                  <a:tcPr marL="91468" marR="91468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Bookman Old Style" panose="020506040505050202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0%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839792" y="6189668"/>
            <a:ext cx="5157787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Lippi G, et al.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Clin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Chem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Lab Med. 2020 Mar 16.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pii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/j/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cclm.ahead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-of-print/cclm-2020-0285/cclm-2020-0285.xml. </a:t>
            </a:r>
            <a:endParaRPr lang="en-US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5973" y="5922808"/>
            <a:ext cx="5257801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Xiao AT et al.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Clin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Infect Dis. 2020 Apr 19.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pii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ciaa460. 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10.1093/</a:t>
            </a:r>
            <a:r>
              <a:rPr lang="en-US" sz="1200" dirty="0" err="1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cid</a:t>
            </a:r>
            <a:r>
              <a:rPr lang="en-US" sz="1200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/ciaa460.</a:t>
            </a:r>
            <a:endParaRPr lang="en-US" sz="1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0744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16978"/>
            <a:ext cx="10972800" cy="1143000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Serological </a:t>
            </a:r>
            <a:r>
              <a:rPr lang="en-GB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Tests </a:t>
            </a:r>
            <a:r>
              <a:rPr lang="en-GB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 SARS-CoV-2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838201" y="1636433"/>
            <a:ext cx="5576248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Still evolving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Low sensitivity, good specificity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Still not recommended by WHO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CDC, USA has granted EUA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>
                <a:solidFill>
                  <a:schemeClr val="tx2"/>
                </a:solidFill>
              </a:rPr>
              <a:t>May be important for </a:t>
            </a:r>
            <a:r>
              <a:rPr lang="en-US" sz="2400" b="1" dirty="0" err="1">
                <a:solidFill>
                  <a:schemeClr val="tx2"/>
                </a:solidFill>
              </a:rPr>
              <a:t>sero</a:t>
            </a:r>
            <a:r>
              <a:rPr lang="en-US" sz="2400" b="1" dirty="0">
                <a:solidFill>
                  <a:schemeClr val="tx2"/>
                </a:solidFill>
              </a:rPr>
              <a:t>-surveillance</a:t>
            </a:r>
          </a:p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US" sz="2400" b="1" dirty="0" err="1">
                <a:solidFill>
                  <a:schemeClr val="tx2"/>
                </a:solidFill>
              </a:rPr>
              <a:t>Gonoshasthaya's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GB" sz="2400" b="1" dirty="0">
                <a:solidFill>
                  <a:schemeClr val="tx2"/>
                </a:solidFill>
              </a:rPr>
              <a:t>Rapid Dot Blot </a:t>
            </a:r>
            <a:r>
              <a:rPr lang="en-US" sz="2400" b="1" dirty="0">
                <a:solidFill>
                  <a:schemeClr val="tx2"/>
                </a:solidFill>
              </a:rPr>
              <a:t>testing kit is under trial by </a:t>
            </a:r>
            <a:r>
              <a:rPr lang="en-US" sz="2400" b="1" dirty="0" smtClean="0">
                <a:solidFill>
                  <a:schemeClr val="tx2"/>
                </a:solidFill>
              </a:rPr>
              <a:t>ICDDR,B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2226" y="1748563"/>
            <a:ext cx="4746424" cy="4210808"/>
          </a:xfrm>
        </p:spPr>
      </p:pic>
    </p:spTree>
    <p:extLst>
      <p:ext uri="{BB962C8B-B14F-4D97-AF65-F5344CB8AC3E}">
        <p14:creationId xmlns:p14="http://schemas.microsoft.com/office/powerpoint/2010/main" xmlns="" val="275154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F1D4FE7-9063-4708-940B-5724AF80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459" y="290404"/>
            <a:ext cx="6973616" cy="844714"/>
          </a:xfrm>
        </p:spPr>
        <p:txBody>
          <a:bodyPr/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Other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Investigations</a:t>
            </a:r>
            <a:endParaRPr lang="en-S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C68C7E90-82A9-4EE9-A0D2-9C3E36E4B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10" y="1395252"/>
            <a:ext cx="5139559" cy="505284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rgbClr val="FF0000"/>
              </a:buClr>
            </a:pPr>
            <a:r>
              <a:rPr lang="en-SG" b="1" dirty="0">
                <a:solidFill>
                  <a:schemeClr val="tx2"/>
                </a:solidFill>
              </a:rPr>
              <a:t>Blood tests: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CBC</a:t>
            </a:r>
            <a:r>
              <a:rPr lang="en-SG" b="1" dirty="0">
                <a:solidFill>
                  <a:srgbClr val="FF0000"/>
                </a:solidFill>
              </a:rPr>
              <a:t>: Lymphopenia</a:t>
            </a:r>
            <a:r>
              <a:rPr lang="en-SG" b="1" dirty="0"/>
              <a:t>;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SG" b="1" dirty="0"/>
              <a:t>           N:L &gt;3.5 bad prognosis</a:t>
            </a:r>
          </a:p>
          <a:p>
            <a:pPr lvl="1">
              <a:lnSpc>
                <a:spcPct val="150000"/>
              </a:lnSpc>
            </a:pPr>
            <a:r>
              <a:rPr lang="en-SG" b="1" dirty="0">
                <a:solidFill>
                  <a:srgbClr val="FF0000"/>
                </a:solidFill>
              </a:rPr>
              <a:t>CRP</a:t>
            </a:r>
            <a:r>
              <a:rPr lang="en-SG" b="1" dirty="0"/>
              <a:t>: Raised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Serum </a:t>
            </a:r>
            <a:r>
              <a:rPr lang="en-SG" b="1" dirty="0" err="1"/>
              <a:t>procalcitonin</a:t>
            </a:r>
            <a:r>
              <a:rPr lang="en-SG" b="1" dirty="0"/>
              <a:t>: Normal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Serum </a:t>
            </a:r>
            <a:r>
              <a:rPr lang="en-SG" b="1" dirty="0">
                <a:solidFill>
                  <a:srgbClr val="FF0000"/>
                </a:solidFill>
              </a:rPr>
              <a:t>ferritin</a:t>
            </a:r>
            <a:r>
              <a:rPr lang="en-SG" b="1" dirty="0"/>
              <a:t>: Raised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Serum LDH: Mildly raised</a:t>
            </a:r>
          </a:p>
          <a:p>
            <a:pPr lvl="1">
              <a:lnSpc>
                <a:spcPct val="150000"/>
              </a:lnSpc>
            </a:pPr>
            <a:r>
              <a:rPr lang="en-SG" b="1" dirty="0"/>
              <a:t>Serum </a:t>
            </a:r>
            <a:r>
              <a:rPr lang="en-SG" b="1" dirty="0">
                <a:solidFill>
                  <a:srgbClr val="FF0000"/>
                </a:solidFill>
              </a:rPr>
              <a:t>D-dimer</a:t>
            </a:r>
            <a:r>
              <a:rPr lang="en-SG" b="1" dirty="0"/>
              <a:t>: Raised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274E12-4FDD-42BE-9E9E-6EE843E158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5033" y="1387371"/>
            <a:ext cx="5656864" cy="509226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US" b="1" dirty="0">
                <a:solidFill>
                  <a:schemeClr val="tx2"/>
                </a:solidFill>
              </a:rPr>
              <a:t>Imaging: A</a:t>
            </a:r>
            <a:r>
              <a:rPr lang="en-SG" b="1" dirty="0">
                <a:solidFill>
                  <a:schemeClr val="tx2"/>
                </a:solidFill>
              </a:rPr>
              <a:t>typical pneumonia</a:t>
            </a:r>
          </a:p>
          <a:p>
            <a:pPr lvl="5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 Chest </a:t>
            </a:r>
            <a:r>
              <a:rPr lang="en-US" sz="2400" b="1" dirty="0"/>
              <a:t>x-ray</a:t>
            </a:r>
          </a:p>
          <a:p>
            <a:pPr lvl="5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</a:rPr>
              <a:t> HRCT</a:t>
            </a:r>
            <a:r>
              <a:rPr lang="en-US" sz="2400" b="1" dirty="0" smtClean="0"/>
              <a:t> </a:t>
            </a:r>
            <a:r>
              <a:rPr lang="en-US" sz="2400" b="1" dirty="0"/>
              <a:t>scan of chest</a:t>
            </a:r>
            <a:r>
              <a:rPr lang="en-SG" sz="2400" b="1" dirty="0"/>
              <a:t> </a:t>
            </a:r>
          </a:p>
          <a:p>
            <a:pPr lvl="5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b="1" dirty="0" smtClean="0"/>
              <a:t> USG </a:t>
            </a:r>
            <a:r>
              <a:rPr lang="en-US" sz="2400" b="1" dirty="0"/>
              <a:t>of chest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US" b="1" dirty="0">
                <a:solidFill>
                  <a:schemeClr val="tx2"/>
                </a:solidFill>
              </a:rPr>
              <a:t>Serological tests for SARS-CoV-2</a:t>
            </a:r>
          </a:p>
          <a:p>
            <a:pPr lvl="5"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400" b="1" dirty="0"/>
              <a:t>Still evolving</a:t>
            </a:r>
          </a:p>
          <a:p>
            <a:pPr>
              <a:lnSpc>
                <a:spcPct val="170000"/>
              </a:lnSpc>
              <a:buClr>
                <a:srgbClr val="FF0000"/>
              </a:buClr>
            </a:pPr>
            <a:r>
              <a:rPr lang="en-US" b="1" dirty="0">
                <a:solidFill>
                  <a:schemeClr val="tx2"/>
                </a:solidFill>
              </a:rPr>
              <a:t>Viral culture </a:t>
            </a:r>
          </a:p>
        </p:txBody>
      </p:sp>
    </p:spTree>
    <p:extLst>
      <p:ext uri="{BB962C8B-B14F-4D97-AF65-F5344CB8AC3E}">
        <p14:creationId xmlns:p14="http://schemas.microsoft.com/office/powerpoint/2010/main" xmlns="" val="401557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6"/>
            <a:ext cx="10972800" cy="866099"/>
          </a:xfrm>
        </p:spPr>
        <p:txBody>
          <a:bodyPr/>
          <a:lstStyle/>
          <a:p>
            <a:r>
              <a:rPr lang="en-US" b="1" u="sng" dirty="0" smtClean="0"/>
              <a:t>Investigations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3" y="1095470"/>
            <a:ext cx="11259493" cy="5762531"/>
          </a:xfrm>
        </p:spPr>
        <p:txBody>
          <a:bodyPr>
            <a:normAutofit/>
          </a:bodyPr>
          <a:lstStyle/>
          <a:p>
            <a:r>
              <a:rPr lang="en-US" dirty="0" smtClean="0"/>
              <a:t>PCR for COVID19-</a:t>
            </a:r>
            <a:r>
              <a:rPr lang="en-US" dirty="0" smtClean="0">
                <a:solidFill>
                  <a:srgbClr val="FF0000"/>
                </a:solidFill>
              </a:rPr>
              <a:t>Posit/</a:t>
            </a:r>
            <a:r>
              <a:rPr lang="en-US" dirty="0" err="1" smtClean="0">
                <a:solidFill>
                  <a:srgbClr val="FF0000"/>
                </a:solidFill>
              </a:rPr>
              <a:t>Neg</a:t>
            </a:r>
            <a:r>
              <a:rPr lang="en-US" dirty="0" smtClean="0">
                <a:solidFill>
                  <a:srgbClr val="FF0000"/>
                </a:solidFill>
              </a:rPr>
              <a:t>/False/True/Repeat/Duration of posit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CBC                       - Count of WBC/NLR ratio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CXR                       - </a:t>
            </a:r>
            <a:r>
              <a:rPr lang="en-US" dirty="0" smtClean="0">
                <a:solidFill>
                  <a:srgbClr val="FF0000"/>
                </a:solidFill>
              </a:rPr>
              <a:t>When/Role/Limitation/Advantage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HRCT Chest       -When/Role/Importance/Advantages/</a:t>
            </a:r>
            <a:r>
              <a:rPr lang="en-US" dirty="0" err="1" smtClean="0"/>
              <a:t>Disadvant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CRP                        - </a:t>
            </a:r>
            <a:r>
              <a:rPr lang="en-US" dirty="0" smtClean="0">
                <a:solidFill>
                  <a:srgbClr val="FF0000"/>
                </a:solidFill>
              </a:rPr>
              <a:t>Usefulness/Interpretation/Decision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83794"/>
          </a:xfrm>
        </p:spPr>
        <p:txBody>
          <a:bodyPr/>
          <a:lstStyle/>
          <a:p>
            <a:r>
              <a:rPr lang="en-US" b="1" u="sng" dirty="0" smtClean="0"/>
              <a:t>Investigations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7487"/>
            <a:ext cx="10972800" cy="535059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FERRITIN          </a:t>
            </a:r>
            <a:r>
              <a:rPr lang="en-US" dirty="0" smtClean="0">
                <a:solidFill>
                  <a:srgbClr val="FF0000"/>
                </a:solidFill>
              </a:rPr>
              <a:t>Usefulness/Interpretation/Decision/cut off value          for aggressive treatment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D-</a:t>
            </a:r>
            <a:r>
              <a:rPr lang="en-US" dirty="0" err="1" smtClean="0"/>
              <a:t>dimer</a:t>
            </a:r>
            <a:r>
              <a:rPr lang="en-US" dirty="0" smtClean="0"/>
              <a:t>                 - Usefulness/Interpretation/Decision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LDH                        - </a:t>
            </a:r>
            <a:r>
              <a:rPr lang="en-US" dirty="0" smtClean="0">
                <a:solidFill>
                  <a:srgbClr val="FF0000"/>
                </a:solidFill>
              </a:rPr>
              <a:t>Usefulness/Interpretation/Decision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PROCALCITONIN  - Indication/Interpretation/Decision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LACTATE                 - </a:t>
            </a:r>
            <a:r>
              <a:rPr lang="en-US" dirty="0" smtClean="0">
                <a:solidFill>
                  <a:srgbClr val="FF0000"/>
                </a:solidFill>
              </a:rPr>
              <a:t>Indication/Interpretation/Decision </a:t>
            </a:r>
          </a:p>
          <a:p>
            <a:endParaRPr lang="en-US" dirty="0"/>
          </a:p>
        </p:txBody>
      </p:sp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83794"/>
          </a:xfrm>
        </p:spPr>
        <p:txBody>
          <a:bodyPr/>
          <a:lstStyle/>
          <a:p>
            <a:r>
              <a:rPr lang="en-US" b="1" u="sng" dirty="0" smtClean="0"/>
              <a:t>Investigations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7487"/>
            <a:ext cx="10972800" cy="535059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Rapid Antigen Test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Antibody Test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Creatinine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ALT/AST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ABG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Electrolyte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Blood C/S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11457"/>
            <a:ext cx="10972800" cy="537342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After putting on Ventilator all the following complications developed one after another in 15 days: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   </a:t>
            </a:r>
            <a:r>
              <a:rPr lang="en-US" sz="2800" dirty="0" err="1" smtClean="0">
                <a:solidFill>
                  <a:schemeClr val="tx2"/>
                </a:solidFill>
              </a:rPr>
              <a:t>Pneumo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mediastinum</a:t>
            </a:r>
            <a:r>
              <a:rPr lang="en-US" sz="2800" dirty="0" smtClean="0">
                <a:solidFill>
                  <a:schemeClr val="tx2"/>
                </a:solidFill>
              </a:rPr>
              <a:t> /Shock/AKI/ Hepatitis 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Went on procedure of 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Thoracic drain tube/HD/so many issues</a:t>
            </a:r>
          </a:p>
          <a:p>
            <a:pPr algn="just">
              <a:lnSpc>
                <a:spcPct val="150000"/>
              </a:lnSpc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Died on 67 day of illness</a:t>
            </a:r>
          </a:p>
          <a:p>
            <a:pPr algn="just">
              <a:lnSpc>
                <a:spcPct val="150000"/>
              </a:lnSpc>
              <a:buNone/>
            </a:pP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35950" y="164288"/>
            <a:ext cx="3594540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1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772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14A8B5-90B1-486E-B64A-9C99B9DE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893259"/>
          </a:xfrm>
        </p:spPr>
        <p:txBody>
          <a:bodyPr/>
          <a:lstStyle/>
          <a:p>
            <a:r>
              <a:rPr lang="en-US" dirty="0"/>
              <a:t>Investigations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CDE976-FBE4-4358-A078-618DF961E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49791"/>
            <a:ext cx="5386918" cy="516048"/>
          </a:xfrm>
        </p:spPr>
        <p:txBody>
          <a:bodyPr/>
          <a:lstStyle/>
          <a:p>
            <a:r>
              <a:rPr lang="en-US" dirty="0"/>
              <a:t>Fiction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3D7D8CE-496F-4776-AE74-716311742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734" y="1620575"/>
            <a:ext cx="5534791" cy="450559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</a:t>
            </a:r>
            <a:r>
              <a:rPr lang="en-US" dirty="0">
                <a:solidFill>
                  <a:srgbClr val="FF0000"/>
                </a:solidFill>
              </a:rPr>
              <a:t>positive RT-PCR means the infectious virus is present in the </a:t>
            </a:r>
            <a:r>
              <a:rPr lang="en-US" dirty="0" smtClean="0">
                <a:solidFill>
                  <a:srgbClr val="FF0000"/>
                </a:solidFill>
              </a:rPr>
              <a:t>body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 negative RT-PCR is enough to declare someone as </a:t>
            </a:r>
            <a:r>
              <a:rPr lang="en-US" dirty="0" err="1" smtClean="0">
                <a:solidFill>
                  <a:srgbClr val="FF0000"/>
                </a:solidFill>
              </a:rPr>
              <a:t>Covid</a:t>
            </a:r>
            <a:r>
              <a:rPr lang="en-US" dirty="0" smtClean="0">
                <a:solidFill>
                  <a:srgbClr val="FF0000"/>
                </a:solidFill>
              </a:rPr>
              <a:t> negative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03F2E4A1-ECB3-4088-BCC4-C018899F2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79" y="1158852"/>
            <a:ext cx="5389034" cy="4436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Fact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F8DC48EC-1B6F-4458-90DC-48550E8D0A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1683946"/>
            <a:ext cx="5715001" cy="480893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itchFamily="34" charset="0"/>
              </a:rPr>
              <a:t>A </a:t>
            </a:r>
            <a:r>
              <a:rPr lang="en-US" b="0" i="0" dirty="0">
                <a:solidFill>
                  <a:srgbClr val="404040"/>
                </a:solidFill>
                <a:effectLst/>
                <a:latin typeface="Calibri" pitchFamily="34" charset="0"/>
              </a:rPr>
              <a:t>positive RT-PCR result doesn’t prove that replicating (also called infectious or viable) virus is present. It proves that its genetic material – the </a:t>
            </a:r>
            <a:r>
              <a:rPr lang="en-US" b="0" i="0" dirty="0">
                <a:solidFill>
                  <a:srgbClr val="FF0000"/>
                </a:solidFill>
                <a:effectLst/>
                <a:latin typeface="Calibri" pitchFamily="34" charset="0"/>
              </a:rPr>
              <a:t>RNA – is present</a:t>
            </a:r>
            <a:r>
              <a:rPr lang="en-US" b="0" i="0" dirty="0" smtClean="0">
                <a:solidFill>
                  <a:srgbClr val="404040"/>
                </a:solidFill>
                <a:effectLst/>
                <a:latin typeface="Calibri" pitchFamily="34" charset="0"/>
              </a:rPr>
              <a:t>.</a:t>
            </a:r>
          </a:p>
          <a:p>
            <a:endParaRPr lang="en-US" dirty="0" smtClean="0">
              <a:solidFill>
                <a:srgbClr val="404040"/>
              </a:solidFill>
              <a:latin typeface="Calibri" pitchFamily="34" charset="0"/>
            </a:endParaRPr>
          </a:p>
          <a:p>
            <a:r>
              <a:rPr lang="en-US" dirty="0" smtClean="0"/>
              <a:t>RT-PCR for </a:t>
            </a:r>
            <a:r>
              <a:rPr lang="en-US" dirty="0" err="1" smtClean="0"/>
              <a:t>Covid</a:t>
            </a:r>
            <a:r>
              <a:rPr lang="en-US" dirty="0" smtClean="0"/>
              <a:t> is only </a:t>
            </a:r>
            <a:r>
              <a:rPr lang="en-US" dirty="0" smtClean="0">
                <a:solidFill>
                  <a:srgbClr val="FF0000"/>
                </a:solidFill>
              </a:rPr>
              <a:t>65% sensitive</a:t>
            </a:r>
            <a:r>
              <a:rPr lang="en-US" dirty="0" smtClean="0"/>
              <a:t>. This means 35 out of 100 patients who have the virus will be tested RT-PCR negative. Imaging and other markers with clinical presentation is used to diagnose RT-PCR negative Covid-19</a:t>
            </a:r>
          </a:p>
          <a:p>
            <a:pPr>
              <a:buNone/>
            </a:pPr>
            <a:endParaRPr lang="en-US" dirty="0">
              <a:latin typeface="Calibri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7780922"/>
      </p:ext>
    </p:extLst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n-BD" dirty="0" smtClean="0">
                <a:latin typeface="Times New Roman" pitchFamily="18" charset="0"/>
              </a:rPr>
              <a:t>RT-PCR for COVID 19 </a:t>
            </a:r>
          </a:p>
          <a:p>
            <a:pPr>
              <a:buNone/>
            </a:pPr>
            <a:r>
              <a:rPr lang="bn-BD" dirty="0" smtClean="0">
                <a:latin typeface="Times New Roman" pitchFamily="18" charset="0"/>
              </a:rPr>
              <a:t>               67% Sensitivity</a:t>
            </a:r>
          </a:p>
          <a:p>
            <a:pPr>
              <a:buNone/>
            </a:pPr>
            <a:r>
              <a:rPr lang="bn-BD" dirty="0" smtClean="0">
                <a:latin typeface="Times New Roman" pitchFamily="18" charset="0"/>
              </a:rPr>
              <a:t>               91%  Specifity</a:t>
            </a:r>
          </a:p>
          <a:p>
            <a:pPr>
              <a:buNone/>
            </a:pPr>
            <a:endParaRPr lang="bn-BD" dirty="0" smtClean="0">
              <a:latin typeface="Times New Roman" pitchFamily="18" charset="0"/>
            </a:endParaRPr>
          </a:p>
          <a:p>
            <a:pPr>
              <a:buNone/>
            </a:pPr>
            <a:r>
              <a:rPr lang="bn-BD" dirty="0" smtClean="0">
                <a:latin typeface="Times New Roman" pitchFamily="18" charset="0"/>
              </a:rPr>
              <a:t> Every Third patient will be negative with potential positivity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15229"/>
            <a:ext cx="10972800" cy="541094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False-positive results </a:t>
            </a:r>
            <a:r>
              <a:rPr lang="en-US" dirty="0" smtClean="0"/>
              <a:t>are more likely when the prevalence of SARS-COV-2 is moderate to low, and can be caused by cross-reaction with antibodies formed by current and past exposure to </a:t>
            </a:r>
            <a:r>
              <a:rPr lang="en-US" dirty="0" smtClean="0">
                <a:solidFill>
                  <a:srgbClr val="FF0000"/>
                </a:solidFill>
              </a:rPr>
              <a:t>seasonal human PAN corona infections </a:t>
            </a:r>
            <a:r>
              <a:rPr lang="en-US" dirty="0" smtClean="0"/>
              <a:t>(</a:t>
            </a:r>
            <a:r>
              <a:rPr lang="en-US" dirty="0" err="1" smtClean="0"/>
              <a:t>eg:common</a:t>
            </a:r>
            <a:r>
              <a:rPr lang="en-US" dirty="0" smtClean="0"/>
              <a:t> cold).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World </a:t>
            </a:r>
            <a:r>
              <a:rPr lang="en-US" dirty="0"/>
              <a:t>Health Organization does not recommend the use of </a:t>
            </a:r>
            <a:r>
              <a:rPr lang="en-US" dirty="0" smtClean="0"/>
              <a:t>rapid point-of-care tests outside </a:t>
            </a:r>
            <a:r>
              <a:rPr lang="en-US" dirty="0"/>
              <a:t>of research settings as they have not been validated as yet</a:t>
            </a:r>
            <a:r>
              <a:rPr lang="en-US" dirty="0" smtClean="0"/>
              <a:t>. ( Rapid antigen Test)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822799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4F02B-6722-46A5-B08B-81032F9EA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891" y="227340"/>
            <a:ext cx="7667297" cy="892010"/>
          </a:xfrm>
        </p:spPr>
        <p:txBody>
          <a:bodyPr>
            <a:normAutofit/>
          </a:bodyPr>
          <a:lstStyle/>
          <a:p>
            <a:pPr algn="ctr"/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CT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Scan </a:t>
            </a:r>
            <a:r>
              <a:rPr lang="en-SG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SG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6001E0A-B743-4048-AE01-9132EC95E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93" y="1293760"/>
            <a:ext cx="11293366" cy="4733925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</a:pPr>
            <a:r>
              <a:rPr lang="en-SG" sz="2400" b="1" dirty="0"/>
              <a:t>Should not be relied upon for diagnosis and screening </a:t>
            </a:r>
          </a:p>
          <a:p>
            <a:pPr>
              <a:buClr>
                <a:srgbClr val="FF0000"/>
              </a:buClr>
            </a:pPr>
            <a:r>
              <a:rPr lang="en-SG" sz="2400" b="1" dirty="0"/>
              <a:t>High sensitivity (94%) but low specificity (37%)</a:t>
            </a:r>
          </a:p>
          <a:p>
            <a:pPr>
              <a:buClr>
                <a:srgbClr val="FF0000"/>
              </a:buClr>
            </a:pPr>
            <a:r>
              <a:rPr lang="en-SG" sz="2400" b="1" dirty="0"/>
              <a:t>Commonest: </a:t>
            </a:r>
            <a:r>
              <a:rPr lang="en-SG" sz="2400" b="1" dirty="0">
                <a:solidFill>
                  <a:srgbClr val="FF0000"/>
                </a:solidFill>
              </a:rPr>
              <a:t>Ground-glass opacities </a:t>
            </a:r>
            <a:r>
              <a:rPr lang="en-SG" sz="2400" b="1" dirty="0"/>
              <a:t>-- bilateral, subpleural, peripheral</a:t>
            </a:r>
          </a:p>
          <a:p>
            <a:pPr>
              <a:buClr>
                <a:srgbClr val="FF0000"/>
              </a:buClr>
            </a:pPr>
            <a:r>
              <a:rPr lang="en-SG" sz="2400" b="1" dirty="0"/>
              <a:t>Others:</a:t>
            </a:r>
          </a:p>
          <a:p>
            <a:pPr lvl="1"/>
            <a:r>
              <a:rPr lang="en-SG" sz="2400" b="1" dirty="0">
                <a:solidFill>
                  <a:srgbClr val="FF0000"/>
                </a:solidFill>
              </a:rPr>
              <a:t>Crazy paving appearance </a:t>
            </a:r>
            <a:r>
              <a:rPr lang="en-SG" sz="2400" b="1" dirty="0"/>
              <a:t>(ground-glass opacities  plus inter-/intra-lobular septal thickening)</a:t>
            </a:r>
          </a:p>
          <a:p>
            <a:pPr lvl="1"/>
            <a:r>
              <a:rPr lang="en-SG" sz="2400" b="1" dirty="0"/>
              <a:t>Consolidation </a:t>
            </a:r>
          </a:p>
          <a:p>
            <a:pPr lvl="1"/>
            <a:r>
              <a:rPr lang="en-SG" sz="2400" b="1" dirty="0"/>
              <a:t>Vascular dilatation</a:t>
            </a:r>
          </a:p>
          <a:p>
            <a:pPr lvl="1"/>
            <a:r>
              <a:rPr lang="en-SG" sz="2400" b="1" dirty="0"/>
              <a:t>Traction Bronchiectasis</a:t>
            </a:r>
          </a:p>
          <a:p>
            <a:pPr lvl="1"/>
            <a:r>
              <a:rPr lang="en-SG" sz="2400" b="1" dirty="0"/>
              <a:t>Subpleural bands and architectural distortion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7CAB74E-5EB9-457D-9875-473000593D55}"/>
              </a:ext>
            </a:extLst>
          </p:cNvPr>
          <p:cNvSpPr/>
          <p:nvPr/>
        </p:nvSpPr>
        <p:spPr>
          <a:xfrm>
            <a:off x="6299870" y="6342068"/>
            <a:ext cx="5581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 panose="02050604050505020204" pitchFamily="18" charset="0"/>
              </a:rPr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xmlns="" val="323961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039B02C-173C-4D4C-A734-4434987FC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1"/>
            <a:ext cx="12192002" cy="62406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AC8624B-9E4A-4C64-A2FA-E45007860BEA}"/>
              </a:ext>
            </a:extLst>
          </p:cNvPr>
          <p:cNvSpPr/>
          <p:nvPr/>
        </p:nvSpPr>
        <p:spPr>
          <a:xfrm>
            <a:off x="2433713" y="6318065"/>
            <a:ext cx="70901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000" i="1" dirty="0">
                <a:latin typeface="Bookman Old Style" panose="02050604050505020204" pitchFamily="18" charset="0"/>
              </a:rPr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xmlns="" val="343910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A5E750F1-DD1F-4AA1-AFFD-01523C47E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057" y="402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SG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CT scan of chest in COVID- 19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0D9DA79-BF1D-4B13-97BD-97D18A7D5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75657"/>
            <a:ext cx="5386918" cy="622998"/>
          </a:xfrm>
        </p:spPr>
        <p:txBody>
          <a:bodyPr/>
          <a:lstStyle/>
          <a:p>
            <a:pPr algn="ctr"/>
            <a:r>
              <a:rPr lang="en-SG" dirty="0">
                <a:solidFill>
                  <a:schemeClr val="tx2"/>
                </a:solidFill>
              </a:rPr>
              <a:t>Ground glass opacity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BE8F5EB1-90FC-4E4D-A235-F1914070B8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804" y="1929284"/>
            <a:ext cx="5044273" cy="405953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23D02A9-F06F-47F7-A245-EEB16FEDC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76" y="1085222"/>
            <a:ext cx="5389034" cy="592853"/>
          </a:xfrm>
        </p:spPr>
        <p:txBody>
          <a:bodyPr/>
          <a:lstStyle/>
          <a:p>
            <a:pPr algn="ctr"/>
            <a:r>
              <a:rPr lang="en-SG" dirty="0">
                <a:solidFill>
                  <a:schemeClr val="tx2"/>
                </a:solidFill>
              </a:rPr>
              <a:t>Crazy paving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F3065F61-4E6A-468E-A452-3686186DFAA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39059" y="1919235"/>
            <a:ext cx="5385917" cy="40796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CCAAF4-D2DF-4FDF-BDB1-E4E153E8AD7B}"/>
              </a:ext>
            </a:extLst>
          </p:cNvPr>
          <p:cNvSpPr/>
          <p:nvPr/>
        </p:nvSpPr>
        <p:spPr>
          <a:xfrm>
            <a:off x="3302765" y="6342068"/>
            <a:ext cx="5743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>
                <a:latin typeface="Bookman Old Style" panose="02050604050505020204" pitchFamily="18" charset="0"/>
              </a:rPr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xmlns="" val="169325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AB616F-F2E3-410E-983C-9F47BCA23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978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 x-ray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9783F8E3-3F5D-4F0A-AA26-F2BD88B292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1326" y="1289593"/>
            <a:ext cx="5950424" cy="4001969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SG" sz="2400" b="1" dirty="0">
                <a:solidFill>
                  <a:schemeClr val="tx2"/>
                </a:solidFill>
              </a:rPr>
              <a:t>Typically, first-line imaging modality </a:t>
            </a:r>
            <a:endParaRPr lang="en-US" sz="2400" b="1" dirty="0">
              <a:solidFill>
                <a:schemeClr val="tx2"/>
              </a:solidFill>
            </a:endParaRPr>
          </a:p>
          <a:p>
            <a:pPr>
              <a:lnSpc>
                <a:spcPct val="160000"/>
              </a:lnSpc>
            </a:pPr>
            <a:r>
              <a:rPr lang="en-US" sz="2400" b="1" dirty="0">
                <a:solidFill>
                  <a:schemeClr val="tx2"/>
                </a:solidFill>
              </a:rPr>
              <a:t>Less sensitive than CT scan of chest</a:t>
            </a:r>
          </a:p>
          <a:p>
            <a:pPr>
              <a:lnSpc>
                <a:spcPct val="160000"/>
              </a:lnSpc>
            </a:pPr>
            <a:r>
              <a:rPr lang="en-US" sz="2400" b="1" dirty="0">
                <a:solidFill>
                  <a:schemeClr val="tx2"/>
                </a:solidFill>
              </a:rPr>
              <a:t>Commonest: Consolidation</a:t>
            </a:r>
          </a:p>
          <a:p>
            <a:pPr>
              <a:lnSpc>
                <a:spcPct val="160000"/>
              </a:lnSpc>
            </a:pPr>
            <a:r>
              <a:rPr lang="en-US" sz="2400" b="1" dirty="0">
                <a:solidFill>
                  <a:schemeClr val="tx2"/>
                </a:solidFill>
              </a:rPr>
              <a:t>Less common: Ground glass opacity</a:t>
            </a:r>
          </a:p>
          <a:p>
            <a:pPr>
              <a:lnSpc>
                <a:spcPct val="160000"/>
              </a:lnSpc>
            </a:pPr>
            <a:r>
              <a:rPr lang="en-SG" sz="2400" b="1" dirty="0">
                <a:solidFill>
                  <a:schemeClr val="tx2"/>
                </a:solidFill>
              </a:rPr>
              <a:t>Bilateral, peripheral, lower zone predominant </a:t>
            </a:r>
          </a:p>
          <a:p>
            <a:pPr>
              <a:lnSpc>
                <a:spcPct val="160000"/>
              </a:lnSpc>
            </a:pPr>
            <a:r>
              <a:rPr lang="en-SG" sz="2400" b="1" dirty="0">
                <a:solidFill>
                  <a:schemeClr val="tx2"/>
                </a:solidFill>
              </a:rPr>
              <a:t>Pleural effusion rare.</a:t>
            </a:r>
          </a:p>
          <a:p>
            <a:endParaRPr lang="en-SG" sz="2400" dirty="0">
              <a:solidFill>
                <a:schemeClr val="tx2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38C05120-DD94-46D1-8AB1-FD804F0543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992" y="1356525"/>
            <a:ext cx="4682532" cy="4471517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7D29F08-490C-4D1B-ACE9-92C3C8174DB2}"/>
              </a:ext>
            </a:extLst>
          </p:cNvPr>
          <p:cNvSpPr/>
          <p:nvPr/>
        </p:nvSpPr>
        <p:spPr>
          <a:xfrm>
            <a:off x="6965767" y="5838092"/>
            <a:ext cx="5000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b="1" dirty="0"/>
              <a:t>Ground-glass opacification and consolidation in </a:t>
            </a:r>
            <a:endParaRPr lang="en-SG" b="1" dirty="0" smtClean="0"/>
          </a:p>
          <a:p>
            <a:pPr algn="ctr"/>
            <a:r>
              <a:rPr lang="en-SG" b="1" dirty="0" smtClean="0"/>
              <a:t>right </a:t>
            </a:r>
            <a:r>
              <a:rPr lang="en-SG" b="1" dirty="0"/>
              <a:t>upper lobe and left lower lobe (arrows).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7D6C7E-CBBF-4EA9-B22D-8CC3885A686F}"/>
              </a:ext>
            </a:extLst>
          </p:cNvPr>
          <p:cNvSpPr/>
          <p:nvPr/>
        </p:nvSpPr>
        <p:spPr>
          <a:xfrm>
            <a:off x="510205" y="6224261"/>
            <a:ext cx="4088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i="1" dirty="0"/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xmlns="" val="395154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E014229E-473F-465F-8606-76B29EDD3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274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 x-ray in COVID- 19</a:t>
            </a:r>
            <a:endParaRPr lang="en-SG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3F0894C4-AA97-42A2-AD25-0C47E2837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31" y="1145513"/>
            <a:ext cx="4656485" cy="401934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Bilateral pneumonia</a:t>
            </a:r>
            <a:endParaRPr lang="en-SG" dirty="0">
              <a:solidFill>
                <a:schemeClr val="tx2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1A3D154-703A-4EF2-8257-07BA01E90D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84738" y="1627834"/>
            <a:ext cx="4923693" cy="417159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8587C64-6534-4E0E-8796-277EF035BA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3749" y="1065126"/>
            <a:ext cx="4798853" cy="492370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ARDS</a:t>
            </a:r>
            <a:endParaRPr lang="en-SG" dirty="0">
              <a:solidFill>
                <a:schemeClr val="tx2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C07114D-5BAC-4DF2-BB6D-96B07620DA1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21380" y="1617785"/>
            <a:ext cx="4913643" cy="43207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6D240FB-4D0D-49FD-B297-F44312AC79DD}"/>
              </a:ext>
            </a:extLst>
          </p:cNvPr>
          <p:cNvSpPr/>
          <p:nvPr/>
        </p:nvSpPr>
        <p:spPr>
          <a:xfrm>
            <a:off x="1276140" y="6159640"/>
            <a:ext cx="10199077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S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Guidelines on Clinical Management of Coronavirus Disease 2019(Covid-19), Version 5.9 April 2020, Government of the People's Republic of Bangladesh.</a:t>
            </a:r>
          </a:p>
        </p:txBody>
      </p:sp>
    </p:spTree>
    <p:extLst>
      <p:ext uri="{BB962C8B-B14F-4D97-AF65-F5344CB8AC3E}">
        <p14:creationId xmlns:p14="http://schemas.microsoft.com/office/powerpoint/2010/main" xmlns="" val="282699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6AE3A22C-9040-4720-A747-D33656A2B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157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CXR vs. CT scan of 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Chest</a:t>
            </a:r>
            <a:endParaRPr lang="en-SG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C57F39A8-B518-48E4-B7F3-9B65A4209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5947" y="1185705"/>
            <a:ext cx="9324871" cy="4119825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F5D1F4-E53E-42F8-B602-B8B164BFC6BA}"/>
              </a:ext>
            </a:extLst>
          </p:cNvPr>
          <p:cNvSpPr/>
          <p:nvPr/>
        </p:nvSpPr>
        <p:spPr>
          <a:xfrm>
            <a:off x="934497" y="5667269"/>
            <a:ext cx="106813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000" b="1" dirty="0">
                <a:solidFill>
                  <a:schemeClr val="tx2"/>
                </a:solidFill>
              </a:rPr>
              <a:t>Ground glass opacities in right lower lobe on CT (red arrows) </a:t>
            </a:r>
            <a:r>
              <a:rPr lang="en-SG" sz="2000" b="1" dirty="0" smtClean="0">
                <a:solidFill>
                  <a:schemeClr val="tx2"/>
                </a:solidFill>
              </a:rPr>
              <a:t>are </a:t>
            </a:r>
            <a:r>
              <a:rPr lang="en-SG" sz="2000" b="1" dirty="0">
                <a:solidFill>
                  <a:schemeClr val="tx2"/>
                </a:solidFill>
              </a:rPr>
              <a:t>not </a:t>
            </a:r>
            <a:endParaRPr lang="en-SG" sz="2000" b="1" dirty="0" smtClean="0">
              <a:solidFill>
                <a:schemeClr val="tx2"/>
              </a:solidFill>
            </a:endParaRPr>
          </a:p>
          <a:p>
            <a:pPr algn="ctr"/>
            <a:r>
              <a:rPr lang="en-SG" sz="2000" b="1" dirty="0" smtClean="0">
                <a:solidFill>
                  <a:schemeClr val="tx2"/>
                </a:solidFill>
              </a:rPr>
              <a:t>visible </a:t>
            </a:r>
            <a:r>
              <a:rPr lang="en-SG" sz="2000" b="1" dirty="0">
                <a:solidFill>
                  <a:schemeClr val="tx2"/>
                </a:solidFill>
              </a:rPr>
              <a:t>on chest radiograph, which was taken 1 hour prior to CT-study.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8A9FDFF-FAC0-406D-9F30-C7900D352C8E}"/>
              </a:ext>
            </a:extLst>
          </p:cNvPr>
          <p:cNvSpPr/>
          <p:nvPr/>
        </p:nvSpPr>
        <p:spPr>
          <a:xfrm>
            <a:off x="7355012" y="6308214"/>
            <a:ext cx="4647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i="1" dirty="0"/>
              <a:t>https://radiologyassistant.nl/chest/lk-jg-1</a:t>
            </a:r>
          </a:p>
        </p:txBody>
      </p:sp>
    </p:spTree>
    <p:extLst>
      <p:ext uri="{BB962C8B-B14F-4D97-AF65-F5344CB8AC3E}">
        <p14:creationId xmlns:p14="http://schemas.microsoft.com/office/powerpoint/2010/main" xmlns="" val="389533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96962"/>
          </a:xfrm>
        </p:spPr>
        <p:txBody>
          <a:bodyPr/>
          <a:lstStyle/>
          <a:p>
            <a:r>
              <a:rPr lang="en-US" i="1" dirty="0" smtClean="0">
                <a:solidFill>
                  <a:srgbClr val="C00000"/>
                </a:solidFill>
              </a:rPr>
              <a:t>HRCT Findings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6" name="Content Placeholder 5" descr="ground glass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8658" y="1296237"/>
            <a:ext cx="8791191" cy="4657411"/>
          </a:xfrm>
        </p:spPr>
      </p:pic>
      <p:sp>
        <p:nvSpPr>
          <p:cNvPr id="7" name="TextBox 6"/>
          <p:cNvSpPr txBox="1"/>
          <p:nvPr/>
        </p:nvSpPr>
        <p:spPr>
          <a:xfrm>
            <a:off x="4368800" y="6019803"/>
            <a:ext cx="284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Ground Glass</a:t>
            </a:r>
            <a:endParaRPr lang="en-US" sz="24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183" y="897467"/>
            <a:ext cx="11740084" cy="585893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>
                <a:solidFill>
                  <a:schemeClr val="tx2"/>
                </a:solidFill>
              </a:rPr>
              <a:t>A 56 year non diabetic, non hypertensive businesswoman had body ache only on </a:t>
            </a:r>
            <a:r>
              <a:rPr lang="en-US" dirty="0" smtClean="0">
                <a:solidFill>
                  <a:srgbClr val="FF0000"/>
                </a:solidFill>
              </a:rPr>
              <a:t>5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April and did PCR which was positive on 9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April</a:t>
            </a:r>
            <a:r>
              <a:rPr lang="en-US" dirty="0" smtClean="0">
                <a:solidFill>
                  <a:schemeClr val="tx2"/>
                </a:solidFill>
              </a:rPr>
              <a:t>. She was treated symptomatic got well and came back to work after 3 weeks after PCR become </a:t>
            </a:r>
            <a:r>
              <a:rPr lang="en-US" dirty="0" smtClean="0">
                <a:solidFill>
                  <a:srgbClr val="FF0000"/>
                </a:solidFill>
              </a:rPr>
              <a:t>negative</a:t>
            </a:r>
            <a:r>
              <a:rPr lang="en-US" dirty="0" smtClean="0">
                <a:solidFill>
                  <a:schemeClr val="tx2"/>
                </a:solidFill>
              </a:rPr>
              <a:t>. On </a:t>
            </a:r>
            <a:r>
              <a:rPr lang="en-US" dirty="0" smtClean="0">
                <a:solidFill>
                  <a:srgbClr val="FF0000"/>
                </a:solidFill>
              </a:rPr>
              <a:t>21</a:t>
            </a:r>
            <a:r>
              <a:rPr lang="en-US" baseline="30000" dirty="0" smtClean="0">
                <a:solidFill>
                  <a:srgbClr val="FF0000"/>
                </a:solidFill>
              </a:rPr>
              <a:t>st</a:t>
            </a:r>
            <a:r>
              <a:rPr lang="en-US" dirty="0" smtClean="0">
                <a:solidFill>
                  <a:srgbClr val="FF0000"/>
                </a:solidFill>
              </a:rPr>
              <a:t> May </a:t>
            </a:r>
            <a:r>
              <a:rPr lang="en-US" dirty="0" smtClean="0">
                <a:solidFill>
                  <a:schemeClr val="tx2"/>
                </a:solidFill>
              </a:rPr>
              <a:t>she developed </a:t>
            </a:r>
            <a:r>
              <a:rPr lang="en-US" dirty="0" smtClean="0">
                <a:solidFill>
                  <a:srgbClr val="FF0000"/>
                </a:solidFill>
              </a:rPr>
              <a:t>fever,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dry cough</a:t>
            </a:r>
            <a:r>
              <a:rPr lang="en-US" dirty="0" smtClean="0">
                <a:solidFill>
                  <a:schemeClr val="tx2"/>
                </a:solidFill>
              </a:rPr>
              <a:t>. On 26</a:t>
            </a:r>
            <a:r>
              <a:rPr lang="en-US" baseline="30000" dirty="0" smtClean="0">
                <a:solidFill>
                  <a:schemeClr val="tx2"/>
                </a:solidFill>
              </a:rPr>
              <a:t>th</a:t>
            </a:r>
            <a:r>
              <a:rPr lang="en-US" dirty="0" smtClean="0">
                <a:solidFill>
                  <a:schemeClr val="tx2"/>
                </a:solidFill>
              </a:rPr>
              <a:t> May she got admitted in to hospital and underwent following investigations. CXR, HRCT Lung, CBC,D-dimer, CRP, Ferritin, LDH. All investigations were in favor of COVID so PCR was done and came </a:t>
            </a:r>
            <a:r>
              <a:rPr lang="en-US" dirty="0" smtClean="0">
                <a:solidFill>
                  <a:srgbClr val="FF0000"/>
                </a:solidFill>
              </a:rPr>
              <a:t>positive (2</a:t>
            </a:r>
            <a:r>
              <a:rPr lang="en-US" baseline="30000" dirty="0" smtClean="0">
                <a:solidFill>
                  <a:srgbClr val="FF0000"/>
                </a:solidFill>
              </a:rPr>
              <a:t>nd</a:t>
            </a:r>
            <a:r>
              <a:rPr lang="en-US" dirty="0" smtClean="0">
                <a:solidFill>
                  <a:srgbClr val="FF0000"/>
                </a:solidFill>
              </a:rPr>
              <a:t> time)</a:t>
            </a:r>
            <a:r>
              <a:rPr lang="en-US" dirty="0" smtClean="0">
                <a:solidFill>
                  <a:schemeClr val="tx2"/>
                </a:solidFill>
              </a:rPr>
              <a:t>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35950" y="164288"/>
            <a:ext cx="3594540" cy="781655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CASE 2</a:t>
            </a:r>
            <a:endParaRPr lang="en-US" sz="36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56276" y="6337733"/>
            <a:ext cx="97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Contd....</a:t>
            </a:r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632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razy pavin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8848" y="442127"/>
            <a:ext cx="8571244" cy="5516546"/>
          </a:xfrm>
        </p:spPr>
      </p:pic>
      <p:sp>
        <p:nvSpPr>
          <p:cNvPr id="5" name="TextBox 4"/>
          <p:cNvSpPr txBox="1"/>
          <p:nvPr/>
        </p:nvSpPr>
        <p:spPr>
          <a:xfrm>
            <a:off x="4978404" y="6019803"/>
            <a:ext cx="1782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Crazy paving</a:t>
            </a:r>
            <a:endParaRPr lang="en-US" sz="24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ascular dilata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062" y="502418"/>
            <a:ext cx="10590962" cy="5446206"/>
          </a:xfrm>
        </p:spPr>
      </p:pic>
      <p:sp>
        <p:nvSpPr>
          <p:cNvPr id="5" name="TextBox 4"/>
          <p:cNvSpPr txBox="1"/>
          <p:nvPr/>
        </p:nvSpPr>
        <p:spPr>
          <a:xfrm>
            <a:off x="4978400" y="6019803"/>
            <a:ext cx="2585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Vascular Dilatation</a:t>
            </a:r>
            <a:endParaRPr lang="en-US" sz="24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ubpleural bands and Architectural distor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853" y="492369"/>
            <a:ext cx="11073283" cy="4923693"/>
          </a:xfrm>
        </p:spPr>
      </p:pic>
      <p:sp>
        <p:nvSpPr>
          <p:cNvPr id="5" name="TextBox 4"/>
          <p:cNvSpPr txBox="1"/>
          <p:nvPr/>
        </p:nvSpPr>
        <p:spPr>
          <a:xfrm>
            <a:off x="2602524" y="5878286"/>
            <a:ext cx="6953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Subpleural</a:t>
            </a:r>
            <a:r>
              <a:rPr lang="en-US" sz="2400" b="1" dirty="0" smtClean="0"/>
              <a:t> bands and Architectural distortion</a:t>
            </a:r>
            <a:endParaRPr lang="en-US" sz="24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4307" y="1562100"/>
            <a:ext cx="5667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   </a:t>
            </a:r>
            <a:endParaRPr lang="en-US" dirty="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8193404" y="126138"/>
            <a:ext cx="38747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Admission to COVID Unit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COV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3" y="590228"/>
            <a:ext cx="11734800" cy="6143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ownloads\IMG-20200908-WA0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32185" y="0"/>
            <a:ext cx="7023797" cy="68579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ownloads\IMG-20200908-WA0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32669" y="0"/>
            <a:ext cx="6772588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505F7087-ACC0-4A8A-AA42-17DC91E7F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13538"/>
            <a:ext cx="9144000" cy="844062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Management </a:t>
            </a:r>
            <a:endParaRPr lang="en-SG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11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22630"/>
            <a:ext cx="10972800" cy="552261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42 yrs male, non diabetic , non hypertensive , PCR positive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CRP – 216</a:t>
            </a:r>
          </a:p>
          <a:p>
            <a:r>
              <a:rPr lang="en-US" dirty="0" smtClean="0"/>
              <a:t>D- </a:t>
            </a:r>
            <a:r>
              <a:rPr lang="en-US" dirty="0" err="1" smtClean="0"/>
              <a:t>dimer</a:t>
            </a:r>
            <a:r>
              <a:rPr lang="en-US" dirty="0" smtClean="0"/>
              <a:t> – 0.4/ 0.5</a:t>
            </a:r>
          </a:p>
          <a:p>
            <a:r>
              <a:rPr lang="en-US" dirty="0" err="1" smtClean="0">
                <a:solidFill>
                  <a:srgbClr val="FF0000"/>
                </a:solidFill>
              </a:rPr>
              <a:t>Ferritin</a:t>
            </a:r>
            <a:r>
              <a:rPr lang="en-US" dirty="0" smtClean="0">
                <a:solidFill>
                  <a:srgbClr val="FF0000"/>
                </a:solidFill>
              </a:rPr>
              <a:t> – 6572</a:t>
            </a:r>
          </a:p>
          <a:p>
            <a:r>
              <a:rPr lang="en-US" dirty="0" smtClean="0"/>
              <a:t>HRCT Chest – 75% involved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LDH – 784</a:t>
            </a:r>
          </a:p>
          <a:p>
            <a:r>
              <a:rPr lang="en-US" dirty="0" err="1" smtClean="0"/>
              <a:t>Procalcitonin</a:t>
            </a:r>
            <a:r>
              <a:rPr lang="en-US" dirty="0" smtClean="0"/>
              <a:t> – 1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Lactate – 43</a:t>
            </a:r>
          </a:p>
          <a:p>
            <a:r>
              <a:rPr lang="en-US" dirty="0" smtClean="0"/>
              <a:t>Spo2 - 94-95% with 12 – 15 L Oxygen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WBC- 37.2 K/L N – 88%</a:t>
            </a:r>
          </a:p>
          <a:p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DATA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22630"/>
            <a:ext cx="10972800" cy="5585988"/>
          </a:xfrm>
        </p:spPr>
        <p:txBody>
          <a:bodyPr>
            <a:normAutofit/>
          </a:bodyPr>
          <a:lstStyle/>
          <a:p>
            <a:r>
              <a:rPr lang="en-US" dirty="0" smtClean="0"/>
              <a:t>58 yrs woman, diabetic, PCR positive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HRCT Chest – 70% involvement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CRP-221</a:t>
            </a:r>
            <a:r>
              <a:rPr lang="en-US" dirty="0" smtClean="0"/>
              <a:t> (10)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D-</a:t>
            </a:r>
            <a:r>
              <a:rPr lang="en-US" dirty="0" err="1" smtClean="0">
                <a:solidFill>
                  <a:srgbClr val="FF0000"/>
                </a:solidFill>
              </a:rPr>
              <a:t>dimer</a:t>
            </a:r>
            <a:r>
              <a:rPr lang="en-US" dirty="0" smtClean="0">
                <a:solidFill>
                  <a:srgbClr val="FF0000"/>
                </a:solidFill>
              </a:rPr>
              <a:t> – 9.86 </a:t>
            </a:r>
            <a:r>
              <a:rPr lang="en-US" dirty="0" smtClean="0"/>
              <a:t>(0.5)</a:t>
            </a:r>
          </a:p>
          <a:p>
            <a:r>
              <a:rPr lang="en-US" dirty="0" smtClean="0"/>
              <a:t>LDH 430 (250)</a:t>
            </a:r>
          </a:p>
          <a:p>
            <a:r>
              <a:rPr lang="en-US" dirty="0" err="1" smtClean="0"/>
              <a:t>Procalcitonin</a:t>
            </a:r>
            <a:r>
              <a:rPr lang="en-US" dirty="0" smtClean="0"/>
              <a:t>- 0.16</a:t>
            </a:r>
          </a:p>
          <a:p>
            <a:r>
              <a:rPr lang="en-US" dirty="0" smtClean="0"/>
              <a:t>WBC – </a:t>
            </a:r>
            <a:r>
              <a:rPr lang="en-US" dirty="0" smtClean="0">
                <a:solidFill>
                  <a:srgbClr val="FF0000"/>
                </a:solidFill>
              </a:rPr>
              <a:t>7390,N-91%</a:t>
            </a:r>
          </a:p>
          <a:p>
            <a:r>
              <a:rPr lang="en-US" dirty="0" err="1" smtClean="0"/>
              <a:t>Ferritin</a:t>
            </a:r>
            <a:r>
              <a:rPr lang="en-US" dirty="0" smtClean="0"/>
              <a:t>- 245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Spo2 – 82% with HFNC-50L= NRB mask- 15L</a:t>
            </a:r>
          </a:p>
          <a:p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.PNG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66" t="9294" r="2605" b="5146"/>
          <a:stretch/>
        </p:blipFill>
        <p:spPr>
          <a:xfrm>
            <a:off x="0" y="587789"/>
            <a:ext cx="12192000" cy="6270219"/>
          </a:xfrm>
        </p:spPr>
      </p:pic>
      <p:sp>
        <p:nvSpPr>
          <p:cNvPr id="6" name="TextBox 5"/>
          <p:cNvSpPr txBox="1"/>
          <p:nvPr/>
        </p:nvSpPr>
        <p:spPr>
          <a:xfrm>
            <a:off x="3831937" y="78830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 Hospital Management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4124</TotalTime>
  <Words>4185</Words>
  <Application>Microsoft Office PowerPoint</Application>
  <PresentationFormat>Custom</PresentationFormat>
  <Paragraphs>628</Paragraphs>
  <Slides>128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29" baseType="lpstr">
      <vt:lpstr>Office Theme</vt:lpstr>
      <vt:lpstr>How much do we know about the invisible Enemy?</vt:lpstr>
      <vt:lpstr>CONTENTS</vt:lpstr>
      <vt:lpstr>Introduction</vt:lpstr>
      <vt:lpstr>CASE 1</vt:lpstr>
      <vt:lpstr>CASE 1</vt:lpstr>
      <vt:lpstr>CASE 1</vt:lpstr>
      <vt:lpstr>CASE 1</vt:lpstr>
      <vt:lpstr>CASE 1</vt:lpstr>
      <vt:lpstr>CASE 2</vt:lpstr>
      <vt:lpstr>CASE 2</vt:lpstr>
      <vt:lpstr>Slide 11</vt:lpstr>
      <vt:lpstr>Slide 12</vt:lpstr>
      <vt:lpstr>Slide 13</vt:lpstr>
      <vt:lpstr>Slide 14</vt:lpstr>
      <vt:lpstr>Global: Health workers silenced, exposed and attacked</vt:lpstr>
      <vt:lpstr>Slide 16</vt:lpstr>
      <vt:lpstr>Slide 17</vt:lpstr>
      <vt:lpstr>Epidemiology</vt:lpstr>
      <vt:lpstr>Slide 19</vt:lpstr>
      <vt:lpstr>Slide 20</vt:lpstr>
      <vt:lpstr>Case Detection and Case Fatality</vt:lpstr>
      <vt:lpstr>Slide 22</vt:lpstr>
      <vt:lpstr>Bangladesh as on 24 August,2020</vt:lpstr>
      <vt:lpstr>Bangladesh as on 24 August,2020</vt:lpstr>
      <vt:lpstr>Pathogenesis</vt:lpstr>
      <vt:lpstr>Slide 26</vt:lpstr>
      <vt:lpstr>Slide 27</vt:lpstr>
      <vt:lpstr>Slide 28</vt:lpstr>
      <vt:lpstr>Slide 29</vt:lpstr>
      <vt:lpstr>Electron micrograph of two  SARS-CoV-2</vt:lpstr>
      <vt:lpstr>Severe Acute Respiratory Syndrome (SARS)</vt:lpstr>
      <vt:lpstr>Middle East Respiratory Syndrome (MERS)</vt:lpstr>
      <vt:lpstr>Slide 33</vt:lpstr>
      <vt:lpstr>Slide 34</vt:lpstr>
      <vt:lpstr>Slide 35</vt:lpstr>
      <vt:lpstr>Transmission</vt:lpstr>
      <vt:lpstr>Slide 37</vt:lpstr>
      <vt:lpstr>Slide 38</vt:lpstr>
      <vt:lpstr>Incubation period</vt:lpstr>
      <vt:lpstr>Slide 40</vt:lpstr>
      <vt:lpstr>Who is this Doctor?</vt:lpstr>
      <vt:lpstr>Exhausted Doctors &amp; Nurses</vt:lpstr>
      <vt:lpstr>Timeline of Symptoms </vt:lpstr>
      <vt:lpstr>Slide 44</vt:lpstr>
      <vt:lpstr>Slide 45</vt:lpstr>
      <vt:lpstr>Case Definition</vt:lpstr>
      <vt:lpstr> Suspect Case </vt:lpstr>
      <vt:lpstr>Probable Case</vt:lpstr>
      <vt:lpstr>Confirmed Case</vt:lpstr>
      <vt:lpstr>Who is Contact?</vt:lpstr>
      <vt:lpstr>Slide 51</vt:lpstr>
      <vt:lpstr>Disease Manifestations </vt:lpstr>
      <vt:lpstr>Clinical Features </vt:lpstr>
      <vt:lpstr>Slide 54</vt:lpstr>
      <vt:lpstr>Slide 55</vt:lpstr>
      <vt:lpstr>Slide 56</vt:lpstr>
      <vt:lpstr>Slide 57</vt:lpstr>
      <vt:lpstr>Slide 58</vt:lpstr>
      <vt:lpstr>Slide 59</vt:lpstr>
      <vt:lpstr>High-Risk Features </vt:lpstr>
      <vt:lpstr>Slide 61</vt:lpstr>
      <vt:lpstr>Spectrum of Clinical Syndromes  Associated with COVID-19 Infection</vt:lpstr>
      <vt:lpstr>Severe Pneumonia</vt:lpstr>
      <vt:lpstr>Acute Respiratory Distress Syndrome (ARDS)</vt:lpstr>
      <vt:lpstr>ARDS: When to suspect?</vt:lpstr>
      <vt:lpstr>Sepsis: Life-threatening organ dysfunction by  dysregulated host response to infection</vt:lpstr>
      <vt:lpstr>Septic Shock</vt:lpstr>
      <vt:lpstr>ICU and Ventilator Mortality Among Critically ill Adults With Corona virus Disease 2019- study report </vt:lpstr>
      <vt:lpstr>Slide 69</vt:lpstr>
      <vt:lpstr>Slide 70</vt:lpstr>
      <vt:lpstr>Slide 71</vt:lpstr>
      <vt:lpstr>Slide 72</vt:lpstr>
      <vt:lpstr>Real-time RT-PCR Test for SARS-CoV-2</vt:lpstr>
      <vt:lpstr>RT-PCR for SARS-CoV-2</vt:lpstr>
      <vt:lpstr>Serological Tests for SARS-CoV-2</vt:lpstr>
      <vt:lpstr>Other Investigations</vt:lpstr>
      <vt:lpstr>Investigations</vt:lpstr>
      <vt:lpstr>Investigations</vt:lpstr>
      <vt:lpstr>Investigations</vt:lpstr>
      <vt:lpstr>Investigations</vt:lpstr>
      <vt:lpstr>Slide 81</vt:lpstr>
      <vt:lpstr>Slide 82</vt:lpstr>
      <vt:lpstr>CT Scan of Chest</vt:lpstr>
      <vt:lpstr>Slide 84</vt:lpstr>
      <vt:lpstr>CT scan of chest in COVID- 19</vt:lpstr>
      <vt:lpstr>Chest x-ray</vt:lpstr>
      <vt:lpstr>Chest x-ray in COVID- 19</vt:lpstr>
      <vt:lpstr>CXR vs. CT scan of Chest</vt:lpstr>
      <vt:lpstr>HRCT Findings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DATA</vt:lpstr>
      <vt:lpstr>DATA</vt:lpstr>
      <vt:lpstr>Slide 99</vt:lpstr>
      <vt:lpstr>Slide 100</vt:lpstr>
      <vt:lpstr>Slide 101</vt:lpstr>
      <vt:lpstr>Slide 102</vt:lpstr>
      <vt:lpstr>Clinical Criteria for Case Management</vt:lpstr>
      <vt:lpstr>Where to Manage?</vt:lpstr>
      <vt:lpstr>Management</vt:lpstr>
      <vt:lpstr>Management</vt:lpstr>
      <vt:lpstr>Mild cases (Influenza-like illness)</vt:lpstr>
      <vt:lpstr>Slide 108</vt:lpstr>
      <vt:lpstr>CRB 65 Scoring System </vt:lpstr>
      <vt:lpstr>Moderate Cases (Pneumonia)</vt:lpstr>
      <vt:lpstr>Severe Cases (Severe Pneumonia, Sepsis)</vt:lpstr>
      <vt:lpstr>Critical Cases (ARDS, Septic shock)</vt:lpstr>
      <vt:lpstr>Slide 113</vt:lpstr>
      <vt:lpstr>Slide 114</vt:lpstr>
      <vt:lpstr>Available Treatment</vt:lpstr>
      <vt:lpstr>Slide 116</vt:lpstr>
      <vt:lpstr>COVID- 19 and Mental Health</vt:lpstr>
      <vt:lpstr>Slide 118</vt:lpstr>
      <vt:lpstr>Clinical Management and Admission criteria </vt:lpstr>
      <vt:lpstr>Evaluation of Patients </vt:lpstr>
      <vt:lpstr>Slide 121</vt:lpstr>
      <vt:lpstr>Slide 122</vt:lpstr>
      <vt:lpstr>Take-Home Message</vt:lpstr>
      <vt:lpstr>Slide 124</vt:lpstr>
      <vt:lpstr>Slide 125</vt:lpstr>
      <vt:lpstr>Slide 126</vt:lpstr>
      <vt:lpstr>Slide 127</vt:lpstr>
      <vt:lpstr>Slide 128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user</cp:lastModifiedBy>
  <cp:revision>346</cp:revision>
  <dcterms:created xsi:type="dcterms:W3CDTF">2020-04-20T17:06:19Z</dcterms:created>
  <dcterms:modified xsi:type="dcterms:W3CDTF">2020-09-11T20:23:24Z</dcterms:modified>
</cp:coreProperties>
</file>